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77D01-DE94-48A9-ADA0-8E97BCF44C7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8B4EB-D607-43DD-98DB-4382C8CA7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57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8B4EB-D607-43DD-98DB-4382C8CA79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21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4E9-0669-4D98-BAC2-AC56F44AFD5F}" type="datetimeFigureOut">
              <a:rPr lang="sr-Latn-RS" smtClean="0"/>
              <a:t>30.9.2022.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1311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4E9-0669-4D98-BAC2-AC56F44AFD5F}" type="datetimeFigureOut">
              <a:rPr lang="sr-Latn-RS" smtClean="0"/>
              <a:t>30.9.2022.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8157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4E9-0669-4D98-BAC2-AC56F44AFD5F}" type="datetimeFigureOut">
              <a:rPr lang="sr-Latn-RS" smtClean="0"/>
              <a:t>30.9.2022.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3038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4E9-0669-4D98-BAC2-AC56F44AFD5F}" type="datetimeFigureOut">
              <a:rPr lang="sr-Latn-RS" smtClean="0"/>
              <a:t>30.9.2022.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4132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4E9-0669-4D98-BAC2-AC56F44AFD5F}" type="datetimeFigureOut">
              <a:rPr lang="sr-Latn-RS" smtClean="0"/>
              <a:t>30.9.2022.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9713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4E9-0669-4D98-BAC2-AC56F44AFD5F}" type="datetimeFigureOut">
              <a:rPr lang="sr-Latn-RS" smtClean="0"/>
              <a:t>30.9.2022.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1092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4E9-0669-4D98-BAC2-AC56F44AFD5F}" type="datetimeFigureOut">
              <a:rPr lang="sr-Latn-RS" smtClean="0"/>
              <a:t>30.9.2022.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3994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4E9-0669-4D98-BAC2-AC56F44AFD5F}" type="datetimeFigureOut">
              <a:rPr lang="sr-Latn-RS" smtClean="0"/>
              <a:t>30.9.2022.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1430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4E9-0669-4D98-BAC2-AC56F44AFD5F}" type="datetimeFigureOut">
              <a:rPr lang="sr-Latn-RS" smtClean="0"/>
              <a:t>30.9.2022.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3014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4E9-0669-4D98-BAC2-AC56F44AFD5F}" type="datetimeFigureOut">
              <a:rPr lang="sr-Latn-RS" smtClean="0"/>
              <a:t>30.9.2022.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9152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4E9-0669-4D98-BAC2-AC56F44AFD5F}" type="datetimeFigureOut">
              <a:rPr lang="sr-Latn-RS" smtClean="0"/>
              <a:t>30.9.2022.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63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534E9-0669-4D98-BAC2-AC56F44AFD5F}" type="datetimeFigureOut">
              <a:rPr lang="sr-Latn-RS" smtClean="0"/>
              <a:t>30.9.2022.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EA881-32DF-4D32-8BAC-46243C13E5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5045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211566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Latn-RS" b="1" dirty="0">
                <a:latin typeface="+mn-lt"/>
              </a:rPr>
              <a:t>IZVEŠTAJ O REALIZACIJI PROGRAMA KOJI SE FINANSIRA IZ JAVNIH SREDSTAVA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19064"/>
          </a:xfrm>
        </p:spPr>
        <p:txBody>
          <a:bodyPr>
            <a:normAutofit/>
          </a:bodyPr>
          <a:lstStyle/>
          <a:p>
            <a:r>
              <a:rPr lang="sr-Latn-RS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45657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363670"/>
              </p:ext>
            </p:extLst>
          </p:nvPr>
        </p:nvGraphicFramePr>
        <p:xfrm>
          <a:off x="323528" y="260648"/>
          <a:ext cx="8568952" cy="641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7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0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0785"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TROŠKOVI U 000 RSD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IZNOS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dirty="0"/>
                        <a:t>UČEŠĆE U UKUPNIM</a:t>
                      </a:r>
                      <a:r>
                        <a:rPr lang="sr-Latn-RS" sz="1800" b="1" baseline="0" dirty="0"/>
                        <a:t> TROŠKOVIMA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34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DIREKTNI TROŠKOVI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706">
                <a:tc>
                  <a:txBody>
                    <a:bodyPr/>
                    <a:lstStyle/>
                    <a:p>
                      <a:r>
                        <a:rPr lang="sr-Latn-RS" sz="1600" dirty="0"/>
                        <a:t>Troškovi</a:t>
                      </a:r>
                      <a:r>
                        <a:rPr lang="sr-Latn-RS" sz="1600" baseline="0" dirty="0"/>
                        <a:t> putovanja (prevoz)  za sportiste i sportske stručnjake koji neposredno učestvuju u realizaciji programa</a:t>
                      </a:r>
                      <a:endParaRPr lang="sr-Latn-R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16.479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295">
                <a:tc>
                  <a:txBody>
                    <a:bodyPr/>
                    <a:lstStyle/>
                    <a:p>
                      <a:r>
                        <a:rPr lang="sr-Latn-RS" sz="1600" dirty="0"/>
                        <a:t>Troškovi kupovine sportske opreme i rekvizita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1.701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r>
                        <a:rPr lang="sr-Latn-RS" sz="1600" dirty="0"/>
                        <a:t>Troškovi kupovine ostale osnovne potrebne za neposrednu realizaciju</a:t>
                      </a:r>
                      <a:r>
                        <a:rPr lang="sr-Latn-RS" sz="1600" baseline="0" dirty="0"/>
                        <a:t> programa</a:t>
                      </a:r>
                      <a:endParaRPr lang="sr-Latn-R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2.890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282">
                <a:tc>
                  <a:txBody>
                    <a:bodyPr/>
                    <a:lstStyle/>
                    <a:p>
                      <a:r>
                        <a:rPr lang="sr-Latn-RS" sz="1600" dirty="0"/>
                        <a:t>Troškovi smeštaja i ishrane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8.330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282">
                <a:tc>
                  <a:txBody>
                    <a:bodyPr/>
                    <a:lstStyle/>
                    <a:p>
                      <a:r>
                        <a:rPr lang="sr-Latn-RS" sz="1600" dirty="0"/>
                        <a:t>Troškovi iznamljivanja prostora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16.547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288">
                <a:tc>
                  <a:txBody>
                    <a:bodyPr/>
                    <a:lstStyle/>
                    <a:p>
                      <a:r>
                        <a:rPr lang="sr-Latn-RS" sz="1600" dirty="0"/>
                        <a:t>Troškovi iznamljivanja opreme i rekvizita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852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282">
                <a:tc>
                  <a:txBody>
                    <a:bodyPr/>
                    <a:lstStyle/>
                    <a:p>
                      <a:r>
                        <a:rPr lang="sr-Latn-RS" sz="1600" dirty="0"/>
                        <a:t>Honorari lica</a:t>
                      </a:r>
                      <a:r>
                        <a:rPr lang="sr-Latn-RS" sz="1600" baseline="0" dirty="0"/>
                        <a:t> koji učestvuju u programu</a:t>
                      </a:r>
                      <a:endParaRPr lang="sr-Latn-R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6.088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282">
                <a:tc>
                  <a:txBody>
                    <a:bodyPr/>
                    <a:lstStyle/>
                    <a:p>
                      <a:r>
                        <a:rPr lang="sr-Latn-RS" sz="1600" dirty="0"/>
                        <a:t>Finansijske usluge (bankarske i knjigovodstvene)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530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r>
                        <a:rPr lang="sr-Latn-RS" sz="1600" dirty="0"/>
                        <a:t>Širenje informacija i komunikacije (marketing); nabavka propagandnog materijala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224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5105">
                <a:tc>
                  <a:txBody>
                    <a:bodyPr/>
                    <a:lstStyle/>
                    <a:p>
                      <a:r>
                        <a:rPr lang="sr-Latn-RS" sz="1600" dirty="0"/>
                        <a:t>Nabavka sredstava za oporavak sportista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36085">
                <a:tc>
                  <a:txBody>
                    <a:bodyPr/>
                    <a:lstStyle/>
                    <a:p>
                      <a:r>
                        <a:rPr lang="sr-Latn-RS" sz="1600" dirty="0"/>
                        <a:t>Zdravstveni pregledi</a:t>
                      </a:r>
                      <a:r>
                        <a:rPr lang="sr-Latn-RS" sz="1600" baseline="0" dirty="0"/>
                        <a:t> sportista, lečenje sportista i medicinska edukacija</a:t>
                      </a:r>
                      <a:endParaRPr lang="sr-Latn-R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701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462213"/>
              </p:ext>
            </p:extLst>
          </p:nvPr>
        </p:nvGraphicFramePr>
        <p:xfrm>
          <a:off x="179512" y="19488"/>
          <a:ext cx="8784976" cy="6203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1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4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1200"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TROŠKOVI U 000 RSD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IZNOS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dirty="0"/>
                        <a:t>UČEŠĆE U UKUPNIM</a:t>
                      </a:r>
                      <a:r>
                        <a:rPr lang="sr-Latn-RS" sz="1800" b="1" baseline="0" dirty="0"/>
                        <a:t> TROŠKOVIMA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DIREKTNI TROŠKOVI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600" dirty="0"/>
                        <a:t>Troškovi zarade lica zaposlenih na realizaciji</a:t>
                      </a:r>
                      <a:r>
                        <a:rPr lang="sr-Latn-RS" sz="1600" baseline="0" dirty="0"/>
                        <a:t> programa (bruto zarada)</a:t>
                      </a:r>
                      <a:endParaRPr lang="sr-Latn-R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10.205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600" dirty="0"/>
                        <a:t>Troškovi kotizacije za učešće na takmičenju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157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600" dirty="0"/>
                        <a:t>Sprovođenje javnih nabavki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600" dirty="0"/>
                        <a:t>Nabavka stručne literature i kompjuterskih programa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371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600" dirty="0"/>
                        <a:t>Članarina međunarodnoj  federaciji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3.669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600" dirty="0"/>
                        <a:t>Troškovi obezbeđenj</a:t>
                      </a:r>
                      <a:r>
                        <a:rPr lang="sr-Latn-RS" sz="1600" baseline="0" dirty="0"/>
                        <a:t>a i lekarske službe na takmičenju</a:t>
                      </a:r>
                      <a:endParaRPr lang="sr-Latn-R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544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600" dirty="0"/>
                        <a:t>Kupovina i iznajmljivanje vozila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1.001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600" dirty="0"/>
                        <a:t>Nabavka pehara, medalja, diploma i sl.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201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600" dirty="0"/>
                        <a:t>Dnevnice sportista i sportskih stručnjaka koji</a:t>
                      </a:r>
                      <a:r>
                        <a:rPr lang="sr-Latn-RS" sz="1600" baseline="0" dirty="0"/>
                        <a:t> učestvuju na pripremama, odnosno međunarodnom takmičenju</a:t>
                      </a:r>
                      <a:endParaRPr lang="sr-Latn-R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759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9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dirty="0"/>
                        <a:t>Nabavka</a:t>
                      </a:r>
                      <a:r>
                        <a:rPr lang="sr-Latn-RS" sz="1600" baseline="0" dirty="0"/>
                        <a:t> kancelarijske opreme neophodne za realizaciju programa</a:t>
                      </a:r>
                      <a:endParaRPr lang="sr-Latn-R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324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0992">
                <a:tc>
                  <a:txBody>
                    <a:bodyPr/>
                    <a:lstStyle/>
                    <a:p>
                      <a:r>
                        <a:rPr lang="sr-Latn-RS" sz="1600" dirty="0"/>
                        <a:t>Nabavka</a:t>
                      </a:r>
                      <a:r>
                        <a:rPr lang="sr-Latn-RS" sz="1600" baseline="0" dirty="0"/>
                        <a:t> kancelarijskog materijala neophodnog za realizaciju programa</a:t>
                      </a:r>
                      <a:endParaRPr lang="sr-Latn-R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600" dirty="0"/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480480"/>
              </p:ext>
            </p:extLst>
          </p:nvPr>
        </p:nvGraphicFramePr>
        <p:xfrm>
          <a:off x="179512" y="6461760"/>
          <a:ext cx="878497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5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4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4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DIREKTNI TROŠKOVI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70.879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90%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335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894207"/>
              </p:ext>
            </p:extLst>
          </p:nvPr>
        </p:nvGraphicFramePr>
        <p:xfrm>
          <a:off x="395536" y="836712"/>
          <a:ext cx="842493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6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4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4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8680"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TROŠKOVI U 000 RSD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IZNOS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dirty="0"/>
                        <a:t>UČEŠĆE U UKUPNIM</a:t>
                      </a:r>
                      <a:r>
                        <a:rPr lang="sr-Latn-RS" sz="1800" b="1" baseline="0" dirty="0"/>
                        <a:t> TROŠKOVIMA</a:t>
                      </a:r>
                    </a:p>
                    <a:p>
                      <a:pPr algn="ctr"/>
                      <a:endParaRPr lang="sr-Latn-R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5236">
                <a:tc>
                  <a:txBody>
                    <a:bodyPr/>
                    <a:lstStyle/>
                    <a:p>
                      <a:r>
                        <a:rPr lang="sr-Latn-RS" dirty="0"/>
                        <a:t>Zarade zaposlenih kod</a:t>
                      </a:r>
                      <a:r>
                        <a:rPr lang="sr-Latn-RS" baseline="0" dirty="0"/>
                        <a:t> nosioca programa koji ne realizuju neposredno programske aktivnosti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/>
                        <a:t>6.302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648">
                <a:tc>
                  <a:txBody>
                    <a:bodyPr/>
                    <a:lstStyle/>
                    <a:p>
                      <a:r>
                        <a:rPr lang="sr-Latn-RS" dirty="0"/>
                        <a:t>Ostali troškovi ( troškovi</a:t>
                      </a:r>
                      <a:r>
                        <a:rPr lang="sr-Latn-RS" baseline="0" dirty="0"/>
                        <a:t> </a:t>
                      </a:r>
                      <a:r>
                        <a:rPr lang="sr-Latn-RS" dirty="0"/>
                        <a:t>komun. usl., PTT troškovi, internet. kanc. materijal)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/>
                        <a:t>1.623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26170"/>
              </p:ext>
            </p:extLst>
          </p:nvPr>
        </p:nvGraphicFramePr>
        <p:xfrm>
          <a:off x="395536" y="4653136"/>
          <a:ext cx="8424937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6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sr-Latn-RS" sz="2000" b="1" dirty="0">
                          <a:effectLst/>
                        </a:rPr>
                        <a:t>                   UKUPNO</a:t>
                      </a:r>
                      <a:r>
                        <a:rPr lang="sr-Latn-RS" sz="2000" b="1" baseline="0" dirty="0">
                          <a:effectLst/>
                        </a:rPr>
                        <a:t> </a:t>
                      </a:r>
                    </a:p>
                    <a:p>
                      <a:r>
                        <a:rPr lang="sr-Latn-RS" sz="2000" b="1" baseline="0" dirty="0">
                          <a:effectLst/>
                        </a:rPr>
                        <a:t>(DIREKTNI I INDIREKTNI TROŠKOVI)</a:t>
                      </a:r>
                      <a:endParaRPr lang="sr-Latn-RS" sz="2000" b="1" dirty="0">
                        <a:effectLst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79.000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100%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936677"/>
              </p:ext>
            </p:extLst>
          </p:nvPr>
        </p:nvGraphicFramePr>
        <p:xfrm>
          <a:off x="395536" y="3717032"/>
          <a:ext cx="842493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6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INDIREKTNI TROŠKOVI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7.925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10%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632648"/>
              </p:ext>
            </p:extLst>
          </p:nvPr>
        </p:nvGraphicFramePr>
        <p:xfrm>
          <a:off x="395536" y="332656"/>
          <a:ext cx="842493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6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DIREKTNI TROŠKOVI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70.897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/>
                        <a:t>90%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612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307</Words>
  <Application>Microsoft Office PowerPoint</Application>
  <PresentationFormat>On-screen Show (4:3)</PresentationFormat>
  <Paragraphs>90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IZVEŠTAJ O REALIZACIJI PROGRAMA KOJI SE FINANSIRA IZ JAVNIH SREDSTAVA</vt:lpstr>
      <vt:lpstr>PowerPoint Presentation</vt:lpstr>
      <vt:lpstr>PowerPoint Presentation</vt:lpstr>
      <vt:lpstr>PowerPoint Presentation</vt:lpstr>
    </vt:vector>
  </TitlesOfParts>
  <Company>Olimpijski komitet Srbije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IZVEŠTAJ O REALZACIJI PROGRAMA KOJI SE FINANSIRAJU IZ JAVNIH SREDSTAVA</dc:title>
  <dc:creator>OKS</dc:creator>
  <cp:lastModifiedBy>viktor bubanj</cp:lastModifiedBy>
  <cp:revision>30</cp:revision>
  <cp:lastPrinted>2021-05-07T15:16:21Z</cp:lastPrinted>
  <dcterms:created xsi:type="dcterms:W3CDTF">2017-05-09T10:34:07Z</dcterms:created>
  <dcterms:modified xsi:type="dcterms:W3CDTF">2022-09-30T09:26:56Z</dcterms:modified>
</cp:coreProperties>
</file>