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78" r:id="rId3"/>
    <p:sldId id="279" r:id="rId4"/>
    <p:sldId id="280" r:id="rId5"/>
    <p:sldId id="281" r:id="rId6"/>
    <p:sldId id="283" r:id="rId7"/>
    <p:sldId id="276" r:id="rId8"/>
    <p:sldId id="277" r:id="rId9"/>
    <p:sldId id="282" r:id="rId10"/>
    <p:sldId id="257" r:id="rId11"/>
    <p:sldId id="259" r:id="rId12"/>
    <p:sldId id="260" r:id="rId13"/>
    <p:sldId id="261" r:id="rId14"/>
    <p:sldId id="262" r:id="rId15"/>
    <p:sldId id="263" r:id="rId16"/>
    <p:sldId id="266" r:id="rId17"/>
    <p:sldId id="268" r:id="rId18"/>
  </p:sldIdLst>
  <p:sldSz cx="12192000" cy="6858000"/>
  <p:notesSz cx="9926638"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8" d="100"/>
          <a:sy n="88" d="100"/>
        </p:scale>
        <p:origin x="494"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1543" cy="3432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622798" y="0"/>
            <a:ext cx="4301543" cy="343284"/>
          </a:xfrm>
          <a:prstGeom prst="rect">
            <a:avLst/>
          </a:prstGeom>
        </p:spPr>
        <p:txBody>
          <a:bodyPr vert="horz" lIns="91440" tIns="45720" rIns="91440" bIns="45720" rtlCol="0"/>
          <a:lstStyle>
            <a:lvl1pPr algn="r">
              <a:defRPr sz="1200"/>
            </a:lvl1pPr>
          </a:lstStyle>
          <a:p>
            <a:fld id="{FB40E5DD-B98B-44B8-885D-25C2CA3DFB57}" type="datetimeFigureOut">
              <a:rPr lang="en-US" smtClean="0"/>
              <a:pPr/>
              <a:t>8/28/2020</a:t>
            </a:fld>
            <a:endParaRPr lang="en-US"/>
          </a:p>
        </p:txBody>
      </p:sp>
      <p:sp>
        <p:nvSpPr>
          <p:cNvPr id="4" name="Footer Placeholder 3"/>
          <p:cNvSpPr>
            <a:spLocks noGrp="1"/>
          </p:cNvSpPr>
          <p:nvPr>
            <p:ph type="ftr" sz="quarter" idx="2"/>
          </p:nvPr>
        </p:nvSpPr>
        <p:spPr>
          <a:xfrm>
            <a:off x="0" y="6513619"/>
            <a:ext cx="4301543" cy="34328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622798" y="6513619"/>
            <a:ext cx="4301543" cy="343284"/>
          </a:xfrm>
          <a:prstGeom prst="rect">
            <a:avLst/>
          </a:prstGeom>
        </p:spPr>
        <p:txBody>
          <a:bodyPr vert="horz" lIns="91440" tIns="45720" rIns="91440" bIns="45720" rtlCol="0" anchor="b"/>
          <a:lstStyle>
            <a:lvl1pPr algn="r">
              <a:defRPr sz="1200"/>
            </a:lvl1pPr>
          </a:lstStyle>
          <a:p>
            <a:fld id="{D7E4E32C-7E8E-4904-82B0-4020B015966C}" type="slidenum">
              <a:rPr lang="en-US" smtClean="0"/>
              <a:pPr/>
              <a:t>‹#›</a:t>
            </a:fld>
            <a:endParaRPr lang="en-US"/>
          </a:p>
        </p:txBody>
      </p:sp>
    </p:spTree>
    <p:extLst>
      <p:ext uri="{BB962C8B-B14F-4D97-AF65-F5344CB8AC3E}">
        <p14:creationId xmlns:p14="http://schemas.microsoft.com/office/powerpoint/2010/main" val="111511756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1543" cy="3432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22798" y="0"/>
            <a:ext cx="4301543" cy="343284"/>
          </a:xfrm>
          <a:prstGeom prst="rect">
            <a:avLst/>
          </a:prstGeom>
        </p:spPr>
        <p:txBody>
          <a:bodyPr vert="horz" lIns="91440" tIns="45720" rIns="91440" bIns="45720" rtlCol="0"/>
          <a:lstStyle>
            <a:lvl1pPr algn="r">
              <a:defRPr sz="1200"/>
            </a:lvl1pPr>
          </a:lstStyle>
          <a:p>
            <a:fld id="{49FE3134-4737-4B94-A352-552DE069E296}" type="datetimeFigureOut">
              <a:rPr lang="en-US" smtClean="0"/>
              <a:pPr/>
              <a:t>8/28/2020</a:t>
            </a:fld>
            <a:endParaRPr lang="en-US"/>
          </a:p>
        </p:txBody>
      </p:sp>
      <p:sp>
        <p:nvSpPr>
          <p:cNvPr id="4" name="Slide Image Placeholder 3"/>
          <p:cNvSpPr>
            <a:spLocks noGrp="1" noRot="1" noChangeAspect="1"/>
          </p:cNvSpPr>
          <p:nvPr>
            <p:ph type="sldImg" idx="2"/>
          </p:nvPr>
        </p:nvSpPr>
        <p:spPr>
          <a:xfrm>
            <a:off x="2676525" y="514350"/>
            <a:ext cx="4573588"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92664" y="3257358"/>
            <a:ext cx="7941310" cy="308626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513619"/>
            <a:ext cx="4301543" cy="34328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22798" y="6513619"/>
            <a:ext cx="4301543" cy="343284"/>
          </a:xfrm>
          <a:prstGeom prst="rect">
            <a:avLst/>
          </a:prstGeom>
        </p:spPr>
        <p:txBody>
          <a:bodyPr vert="horz" lIns="91440" tIns="45720" rIns="91440" bIns="45720" rtlCol="0" anchor="b"/>
          <a:lstStyle>
            <a:lvl1pPr algn="r">
              <a:defRPr sz="1200"/>
            </a:lvl1pPr>
          </a:lstStyle>
          <a:p>
            <a:fld id="{8A988BE2-FD3C-478E-B56A-7B3C58C56523}" type="slidenum">
              <a:rPr lang="en-US" smtClean="0"/>
              <a:pPr/>
              <a:t>‹#›</a:t>
            </a:fld>
            <a:endParaRPr lang="en-US"/>
          </a:p>
        </p:txBody>
      </p:sp>
    </p:spTree>
    <p:extLst>
      <p:ext uri="{BB962C8B-B14F-4D97-AF65-F5344CB8AC3E}">
        <p14:creationId xmlns:p14="http://schemas.microsoft.com/office/powerpoint/2010/main" val="3160128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88BE2-FD3C-478E-B56A-7B3C58C56523}" type="slidenum">
              <a:rPr lang="en-US" smtClean="0"/>
              <a:pPr/>
              <a:t>1</a:t>
            </a:fld>
            <a:endParaRPr lang="en-US"/>
          </a:p>
        </p:txBody>
      </p:sp>
    </p:spTree>
    <p:extLst>
      <p:ext uri="{BB962C8B-B14F-4D97-AF65-F5344CB8AC3E}">
        <p14:creationId xmlns:p14="http://schemas.microsoft.com/office/powerpoint/2010/main" val="12217792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88BE2-FD3C-478E-B56A-7B3C58C56523}" type="slidenum">
              <a:rPr lang="en-US" smtClean="0"/>
              <a:pPr/>
              <a:t>13</a:t>
            </a:fld>
            <a:endParaRPr lang="en-US"/>
          </a:p>
        </p:txBody>
      </p:sp>
    </p:spTree>
    <p:extLst>
      <p:ext uri="{BB962C8B-B14F-4D97-AF65-F5344CB8AC3E}">
        <p14:creationId xmlns:p14="http://schemas.microsoft.com/office/powerpoint/2010/main" val="24126879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88BE2-FD3C-478E-B56A-7B3C58C56523}" type="slidenum">
              <a:rPr lang="en-US" smtClean="0"/>
              <a:pPr/>
              <a:t>14</a:t>
            </a:fld>
            <a:endParaRPr lang="en-US"/>
          </a:p>
        </p:txBody>
      </p:sp>
    </p:spTree>
    <p:extLst>
      <p:ext uri="{BB962C8B-B14F-4D97-AF65-F5344CB8AC3E}">
        <p14:creationId xmlns:p14="http://schemas.microsoft.com/office/powerpoint/2010/main" val="14541859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88BE2-FD3C-478E-B56A-7B3C58C56523}" type="slidenum">
              <a:rPr lang="en-US" smtClean="0"/>
              <a:pPr/>
              <a:t>15</a:t>
            </a:fld>
            <a:endParaRPr lang="en-US"/>
          </a:p>
        </p:txBody>
      </p:sp>
    </p:spTree>
    <p:extLst>
      <p:ext uri="{BB962C8B-B14F-4D97-AF65-F5344CB8AC3E}">
        <p14:creationId xmlns:p14="http://schemas.microsoft.com/office/powerpoint/2010/main" val="24361075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88BE2-FD3C-478E-B56A-7B3C58C56523}" type="slidenum">
              <a:rPr lang="en-US" smtClean="0"/>
              <a:pPr/>
              <a:t>16</a:t>
            </a:fld>
            <a:endParaRPr lang="en-US"/>
          </a:p>
        </p:txBody>
      </p:sp>
    </p:spTree>
    <p:extLst>
      <p:ext uri="{BB962C8B-B14F-4D97-AF65-F5344CB8AC3E}">
        <p14:creationId xmlns:p14="http://schemas.microsoft.com/office/powerpoint/2010/main" val="14509732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88BE2-FD3C-478E-B56A-7B3C58C56523}" type="slidenum">
              <a:rPr lang="en-US" smtClean="0"/>
              <a:pPr/>
              <a:t>17</a:t>
            </a:fld>
            <a:endParaRPr lang="en-US"/>
          </a:p>
        </p:txBody>
      </p:sp>
    </p:spTree>
    <p:extLst>
      <p:ext uri="{BB962C8B-B14F-4D97-AF65-F5344CB8AC3E}">
        <p14:creationId xmlns:p14="http://schemas.microsoft.com/office/powerpoint/2010/main" val="3879806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88BE2-FD3C-478E-B56A-7B3C58C56523}"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2336171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88BE2-FD3C-478E-B56A-7B3C58C56523}"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2740414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88BE2-FD3C-478E-B56A-7B3C58C56523}"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27054002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88BE2-FD3C-478E-B56A-7B3C58C56523}"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7594480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88BE2-FD3C-478E-B56A-7B3C58C56523}"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8798066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88BE2-FD3C-478E-B56A-7B3C58C56523}" type="slidenum">
              <a:rPr lang="en-US" smtClean="0"/>
              <a:pPr/>
              <a:t>10</a:t>
            </a:fld>
            <a:endParaRPr lang="en-US"/>
          </a:p>
        </p:txBody>
      </p:sp>
    </p:spTree>
    <p:extLst>
      <p:ext uri="{BB962C8B-B14F-4D97-AF65-F5344CB8AC3E}">
        <p14:creationId xmlns:p14="http://schemas.microsoft.com/office/powerpoint/2010/main" val="20431793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88BE2-FD3C-478E-B56A-7B3C58C56523}" type="slidenum">
              <a:rPr lang="en-US" smtClean="0"/>
              <a:pPr/>
              <a:t>11</a:t>
            </a:fld>
            <a:endParaRPr lang="en-US"/>
          </a:p>
        </p:txBody>
      </p:sp>
    </p:spTree>
    <p:extLst>
      <p:ext uri="{BB962C8B-B14F-4D97-AF65-F5344CB8AC3E}">
        <p14:creationId xmlns:p14="http://schemas.microsoft.com/office/powerpoint/2010/main" val="30513570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988BE2-FD3C-478E-B56A-7B3C58C56523}" type="slidenum">
              <a:rPr lang="en-US" smtClean="0"/>
              <a:pPr/>
              <a:t>12</a:t>
            </a:fld>
            <a:endParaRPr lang="en-US"/>
          </a:p>
        </p:txBody>
      </p:sp>
    </p:spTree>
    <p:extLst>
      <p:ext uri="{BB962C8B-B14F-4D97-AF65-F5344CB8AC3E}">
        <p14:creationId xmlns:p14="http://schemas.microsoft.com/office/powerpoint/2010/main" val="40506341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C84CD4-2C43-4C01-A8A6-DDA6F4904135}" type="datetimeFigureOut">
              <a:rPr lang="en-US" smtClean="0"/>
              <a:pPr/>
              <a:t>8/28/2020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514F2-EC34-4225-A272-62DF9A62702D}" type="slidenum">
              <a:rPr lang="en-US" smtClean="0"/>
              <a:pPr/>
              <a:t>‹#›</a:t>
            </a:fld>
            <a:endParaRPr lang="en-US"/>
          </a:p>
        </p:txBody>
      </p:sp>
    </p:spTree>
    <p:extLst>
      <p:ext uri="{BB962C8B-B14F-4D97-AF65-F5344CB8AC3E}">
        <p14:creationId xmlns:p14="http://schemas.microsoft.com/office/powerpoint/2010/main" val="2916584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C84CD4-2C43-4C01-A8A6-DDA6F4904135}" type="datetimeFigureOut">
              <a:rPr lang="en-US" smtClean="0"/>
              <a:pPr/>
              <a:t>8/28/2020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514F2-EC34-4225-A272-62DF9A62702D}" type="slidenum">
              <a:rPr lang="en-US" smtClean="0"/>
              <a:pPr/>
              <a:t>‹#›</a:t>
            </a:fld>
            <a:endParaRPr lang="en-US"/>
          </a:p>
        </p:txBody>
      </p:sp>
    </p:spTree>
    <p:extLst>
      <p:ext uri="{BB962C8B-B14F-4D97-AF65-F5344CB8AC3E}">
        <p14:creationId xmlns:p14="http://schemas.microsoft.com/office/powerpoint/2010/main" val="678729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C84CD4-2C43-4C01-A8A6-DDA6F4904135}" type="datetimeFigureOut">
              <a:rPr lang="en-US" smtClean="0"/>
              <a:pPr/>
              <a:t>8/28/2020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514F2-EC34-4225-A272-62DF9A62702D}" type="slidenum">
              <a:rPr lang="en-US" smtClean="0"/>
              <a:pPr/>
              <a:t>‹#›</a:t>
            </a:fld>
            <a:endParaRPr lang="en-US"/>
          </a:p>
        </p:txBody>
      </p:sp>
    </p:spTree>
    <p:extLst>
      <p:ext uri="{BB962C8B-B14F-4D97-AF65-F5344CB8AC3E}">
        <p14:creationId xmlns:p14="http://schemas.microsoft.com/office/powerpoint/2010/main" val="16613366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C84CD4-2C43-4C01-A8A6-DDA6F4904135}" type="datetimeFigureOut">
              <a:rPr lang="en-US" smtClean="0"/>
              <a:pPr/>
              <a:t>8/28/2020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514F2-EC34-4225-A272-62DF9A62702D}" type="slidenum">
              <a:rPr lang="en-US" smtClean="0"/>
              <a:pPr/>
              <a:t>‹#›</a:t>
            </a:fld>
            <a:endParaRPr lang="en-US"/>
          </a:p>
        </p:txBody>
      </p:sp>
    </p:spTree>
    <p:extLst>
      <p:ext uri="{BB962C8B-B14F-4D97-AF65-F5344CB8AC3E}">
        <p14:creationId xmlns:p14="http://schemas.microsoft.com/office/powerpoint/2010/main" val="3059533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C84CD4-2C43-4C01-A8A6-DDA6F4904135}" type="datetimeFigureOut">
              <a:rPr lang="en-US" smtClean="0"/>
              <a:pPr/>
              <a:t>8/28/2020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A514F2-EC34-4225-A272-62DF9A62702D}" type="slidenum">
              <a:rPr lang="en-US" smtClean="0"/>
              <a:pPr/>
              <a:t>‹#›</a:t>
            </a:fld>
            <a:endParaRPr lang="en-US"/>
          </a:p>
        </p:txBody>
      </p:sp>
    </p:spTree>
    <p:extLst>
      <p:ext uri="{BB962C8B-B14F-4D97-AF65-F5344CB8AC3E}">
        <p14:creationId xmlns:p14="http://schemas.microsoft.com/office/powerpoint/2010/main" val="3690519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C84CD4-2C43-4C01-A8A6-DDA6F4904135}" type="datetimeFigureOut">
              <a:rPr lang="en-US" smtClean="0"/>
              <a:pPr/>
              <a:t>8/28/2020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A514F2-EC34-4225-A272-62DF9A62702D}" type="slidenum">
              <a:rPr lang="en-US" smtClean="0"/>
              <a:pPr/>
              <a:t>‹#›</a:t>
            </a:fld>
            <a:endParaRPr lang="en-US"/>
          </a:p>
        </p:txBody>
      </p:sp>
    </p:spTree>
    <p:extLst>
      <p:ext uri="{BB962C8B-B14F-4D97-AF65-F5344CB8AC3E}">
        <p14:creationId xmlns:p14="http://schemas.microsoft.com/office/powerpoint/2010/main" val="3928413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C84CD4-2C43-4C01-A8A6-DDA6F4904135}" type="datetimeFigureOut">
              <a:rPr lang="en-US" smtClean="0"/>
              <a:pPr/>
              <a:t>8/28/2020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A514F2-EC34-4225-A272-62DF9A62702D}" type="slidenum">
              <a:rPr lang="en-US" smtClean="0"/>
              <a:pPr/>
              <a:t>‹#›</a:t>
            </a:fld>
            <a:endParaRPr lang="en-US"/>
          </a:p>
        </p:txBody>
      </p:sp>
    </p:spTree>
    <p:extLst>
      <p:ext uri="{BB962C8B-B14F-4D97-AF65-F5344CB8AC3E}">
        <p14:creationId xmlns:p14="http://schemas.microsoft.com/office/powerpoint/2010/main" val="2427614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C84CD4-2C43-4C01-A8A6-DDA6F4904135}" type="datetimeFigureOut">
              <a:rPr lang="en-US" smtClean="0"/>
              <a:pPr/>
              <a:t>8/28/2020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A514F2-EC34-4225-A272-62DF9A62702D}" type="slidenum">
              <a:rPr lang="en-US" smtClean="0"/>
              <a:pPr/>
              <a:t>‹#›</a:t>
            </a:fld>
            <a:endParaRPr lang="en-US"/>
          </a:p>
        </p:txBody>
      </p:sp>
    </p:spTree>
    <p:extLst>
      <p:ext uri="{BB962C8B-B14F-4D97-AF65-F5344CB8AC3E}">
        <p14:creationId xmlns:p14="http://schemas.microsoft.com/office/powerpoint/2010/main" val="4075982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C84CD4-2C43-4C01-A8A6-DDA6F4904135}" type="datetimeFigureOut">
              <a:rPr lang="en-US" smtClean="0"/>
              <a:pPr/>
              <a:t>8/28/2020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A514F2-EC34-4225-A272-62DF9A62702D}" type="slidenum">
              <a:rPr lang="en-US" smtClean="0"/>
              <a:pPr/>
              <a:t>‹#›</a:t>
            </a:fld>
            <a:endParaRPr lang="en-US"/>
          </a:p>
        </p:txBody>
      </p:sp>
    </p:spTree>
    <p:extLst>
      <p:ext uri="{BB962C8B-B14F-4D97-AF65-F5344CB8AC3E}">
        <p14:creationId xmlns:p14="http://schemas.microsoft.com/office/powerpoint/2010/main" val="30807348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C84CD4-2C43-4C01-A8A6-DDA6F4904135}" type="datetimeFigureOut">
              <a:rPr lang="en-US" smtClean="0"/>
              <a:pPr/>
              <a:t>8/28/2020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A514F2-EC34-4225-A272-62DF9A62702D}" type="slidenum">
              <a:rPr lang="en-US" smtClean="0"/>
              <a:pPr/>
              <a:t>‹#›</a:t>
            </a:fld>
            <a:endParaRPr lang="en-US"/>
          </a:p>
        </p:txBody>
      </p:sp>
    </p:spTree>
    <p:extLst>
      <p:ext uri="{BB962C8B-B14F-4D97-AF65-F5344CB8AC3E}">
        <p14:creationId xmlns:p14="http://schemas.microsoft.com/office/powerpoint/2010/main" val="22235262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C84CD4-2C43-4C01-A8A6-DDA6F4904135}" type="datetimeFigureOut">
              <a:rPr lang="en-US" smtClean="0"/>
              <a:pPr/>
              <a:t>8/28/2020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A514F2-EC34-4225-A272-62DF9A62702D}" type="slidenum">
              <a:rPr lang="en-US" smtClean="0"/>
              <a:pPr/>
              <a:t>‹#›</a:t>
            </a:fld>
            <a:endParaRPr lang="en-US"/>
          </a:p>
        </p:txBody>
      </p:sp>
    </p:spTree>
    <p:extLst>
      <p:ext uri="{BB962C8B-B14F-4D97-AF65-F5344CB8AC3E}">
        <p14:creationId xmlns:p14="http://schemas.microsoft.com/office/powerpoint/2010/main" val="3152215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C84CD4-2C43-4C01-A8A6-DDA6F4904135}" type="datetimeFigureOut">
              <a:rPr lang="en-US" smtClean="0"/>
              <a:pPr/>
              <a:t>8/28/2020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A514F2-EC34-4225-A272-62DF9A62702D}" type="slidenum">
              <a:rPr lang="en-US" smtClean="0"/>
              <a:pPr/>
              <a:t>‹#›</a:t>
            </a:fld>
            <a:endParaRPr lang="en-US"/>
          </a:p>
        </p:txBody>
      </p:sp>
    </p:spTree>
    <p:extLst>
      <p:ext uri="{BB962C8B-B14F-4D97-AF65-F5344CB8AC3E}">
        <p14:creationId xmlns:p14="http://schemas.microsoft.com/office/powerpoint/2010/main" val="3706210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Latn-RS" dirty="0" smtClean="0">
                <a:latin typeface="Vijaya" pitchFamily="34" charset="0"/>
                <a:ea typeface="Arial Unicode MS" pitchFamily="34" charset="-128"/>
                <a:cs typeface="Vijaya" pitchFamily="34" charset="0"/>
              </a:rPr>
              <a:t>FINANSIJSKI IZVEŠTAJI 201</a:t>
            </a:r>
            <a:r>
              <a:rPr lang="sr-Latn-RS" dirty="0">
                <a:latin typeface="Vijaya" pitchFamily="34" charset="0"/>
                <a:ea typeface="Arial Unicode MS" pitchFamily="34" charset="-128"/>
                <a:cs typeface="Vijaya" pitchFamily="34" charset="0"/>
              </a:rPr>
              <a:t>9</a:t>
            </a:r>
            <a:r>
              <a:rPr lang="en-US" dirty="0" smtClean="0">
                <a:latin typeface="Vijaya" pitchFamily="34" charset="0"/>
                <a:ea typeface="Arial Unicode MS" pitchFamily="34" charset="-128"/>
                <a:cs typeface="Vijaya" pitchFamily="34" charset="0"/>
              </a:rPr>
              <a:t>.</a:t>
            </a:r>
            <a:endParaRPr lang="sr-Latn-RS" dirty="0">
              <a:latin typeface="Vijaya" pitchFamily="34" charset="0"/>
              <a:ea typeface="Arial Unicode MS" pitchFamily="34" charset="-128"/>
              <a:cs typeface="Vijaya" pitchFamily="34" charset="0"/>
            </a:endParaRPr>
          </a:p>
        </p:txBody>
      </p:sp>
      <p:sp>
        <p:nvSpPr>
          <p:cNvPr id="3" name="Subtitle 2"/>
          <p:cNvSpPr>
            <a:spLocks noGrp="1"/>
          </p:cNvSpPr>
          <p:nvPr>
            <p:ph type="subTitle" idx="1"/>
          </p:nvPr>
        </p:nvSpPr>
        <p:spPr/>
        <p:txBody>
          <a:bodyPr>
            <a:normAutofit/>
          </a:bodyPr>
          <a:lstStyle/>
          <a:p>
            <a:r>
              <a:rPr lang="sr-Latn-RS" sz="4400" dirty="0" smtClean="0">
                <a:latin typeface="Vijaya" pitchFamily="34" charset="0"/>
                <a:cs typeface="Vijaya" pitchFamily="34" charset="0"/>
              </a:rPr>
              <a:t>Teniski savez Srbije</a:t>
            </a:r>
            <a:endParaRPr lang="sr-Latn-RS" sz="4400" dirty="0">
              <a:latin typeface="Vijaya" pitchFamily="34" charset="0"/>
              <a:cs typeface="Vijaya" pitchFamily="34" charset="0"/>
            </a:endParaRPr>
          </a:p>
        </p:txBody>
      </p:sp>
    </p:spTree>
    <p:extLst>
      <p:ext uri="{BB962C8B-B14F-4D97-AF65-F5344CB8AC3E}">
        <p14:creationId xmlns:p14="http://schemas.microsoft.com/office/powerpoint/2010/main" val="4353042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3960" y="0"/>
            <a:ext cx="10515600" cy="1325563"/>
          </a:xfrm>
        </p:spPr>
        <p:txBody>
          <a:bodyPr>
            <a:normAutofit/>
          </a:bodyPr>
          <a:lstStyle/>
          <a:p>
            <a:r>
              <a:rPr lang="sr-Latn-RS" sz="3600" b="1" dirty="0" smtClean="0">
                <a:latin typeface="Vijaya" pitchFamily="34" charset="0"/>
                <a:cs typeface="Vijaya" pitchFamily="34" charset="0"/>
              </a:rPr>
              <a:t>POSLOVNI PRIHODI</a:t>
            </a:r>
            <a:endParaRPr lang="sr-Latn-RS" sz="3600" b="1" dirty="0">
              <a:latin typeface="Vijaya" pitchFamily="34" charset="0"/>
              <a:cs typeface="Vijaya"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07979539"/>
              </p:ext>
            </p:extLst>
          </p:nvPr>
        </p:nvGraphicFramePr>
        <p:xfrm>
          <a:off x="1206500" y="1930398"/>
          <a:ext cx="9779000" cy="3474114"/>
        </p:xfrm>
        <a:graphic>
          <a:graphicData uri="http://schemas.openxmlformats.org/drawingml/2006/table">
            <a:tbl>
              <a:tblPr firstRow="1" bandRow="1">
                <a:tableStyleId>{17292A2E-F333-43FB-9621-5CBBE7FDCDCB}</a:tableStyleId>
              </a:tblPr>
              <a:tblGrid>
                <a:gridCol w="5139709">
                  <a:extLst>
                    <a:ext uri="{9D8B030D-6E8A-4147-A177-3AD203B41FA5}">
                      <a16:colId xmlns:a16="http://schemas.microsoft.com/office/drawing/2014/main" val="20000"/>
                    </a:ext>
                  </a:extLst>
                </a:gridCol>
                <a:gridCol w="2429301">
                  <a:extLst>
                    <a:ext uri="{9D8B030D-6E8A-4147-A177-3AD203B41FA5}">
                      <a16:colId xmlns:a16="http://schemas.microsoft.com/office/drawing/2014/main" val="20001"/>
                    </a:ext>
                  </a:extLst>
                </a:gridCol>
                <a:gridCol w="2209990">
                  <a:extLst>
                    <a:ext uri="{9D8B030D-6E8A-4147-A177-3AD203B41FA5}">
                      <a16:colId xmlns:a16="http://schemas.microsoft.com/office/drawing/2014/main" val="20002"/>
                    </a:ext>
                  </a:extLst>
                </a:gridCol>
              </a:tblGrid>
              <a:tr h="531348">
                <a:tc>
                  <a:txBody>
                    <a:bodyPr/>
                    <a:lstStyle/>
                    <a:p>
                      <a:endParaRPr lang="sr-Latn-RS" dirty="0"/>
                    </a:p>
                  </a:txBody>
                  <a:tcPr/>
                </a:tc>
                <a:tc>
                  <a:txBody>
                    <a:bodyPr/>
                    <a:lstStyle/>
                    <a:p>
                      <a:pPr algn="ctr"/>
                      <a:r>
                        <a:rPr lang="sr-Latn-RS" b="1" dirty="0" smtClean="0"/>
                        <a:t>2019</a:t>
                      </a:r>
                      <a:endParaRPr lang="sr-Latn-RS" b="1"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sr-Latn-RS" b="1" dirty="0" smtClean="0"/>
                        <a:t>2018</a:t>
                      </a:r>
                    </a:p>
                  </a:txBody>
                  <a:tcPr anchor="ctr"/>
                </a:tc>
                <a:extLst>
                  <a:ext uri="{0D108BD9-81ED-4DB2-BD59-A6C34878D82A}">
                    <a16:rowId xmlns:a16="http://schemas.microsoft.com/office/drawing/2014/main" val="10000"/>
                  </a:ext>
                </a:extLst>
              </a:tr>
              <a:tr h="846942">
                <a:tc>
                  <a:txBody>
                    <a:bodyPr/>
                    <a:lstStyle/>
                    <a:p>
                      <a:pPr algn="l"/>
                      <a:r>
                        <a:rPr lang="sr-Latn-RS" b="1" dirty="0" smtClean="0"/>
                        <a:t>UKUPNO POSLOVNI PRIHODI</a:t>
                      </a:r>
                      <a:endParaRPr lang="sr-Latn-RS" b="1" dirty="0"/>
                    </a:p>
                  </a:txBody>
                  <a:tcPr anchor="ctr"/>
                </a:tc>
                <a:tc>
                  <a:txBody>
                    <a:bodyPr/>
                    <a:lstStyle/>
                    <a:p>
                      <a:pPr algn="r"/>
                      <a:r>
                        <a:rPr lang="sr-Latn-RS" b="1" dirty="0" smtClean="0"/>
                        <a:t>217.672</a:t>
                      </a:r>
                      <a:endParaRPr lang="en-US" b="1" dirty="0"/>
                    </a:p>
                  </a:txBody>
                  <a:tcPr anchor="ctr"/>
                </a:tc>
                <a:tc>
                  <a:txBody>
                    <a:bodyPr/>
                    <a:lstStyle/>
                    <a:p>
                      <a:pPr algn="r"/>
                      <a:r>
                        <a:rPr lang="sr-Latn-RS" b="1" dirty="0" smtClean="0"/>
                        <a:t>147.004</a:t>
                      </a:r>
                      <a:endParaRPr lang="en-US" b="1" dirty="0"/>
                    </a:p>
                  </a:txBody>
                  <a:tcPr anchor="ctr"/>
                </a:tc>
                <a:extLst>
                  <a:ext uri="{0D108BD9-81ED-4DB2-BD59-A6C34878D82A}">
                    <a16:rowId xmlns:a16="http://schemas.microsoft.com/office/drawing/2014/main" val="10001"/>
                  </a:ext>
                </a:extLst>
              </a:tr>
              <a:tr h="523956">
                <a:tc>
                  <a:txBody>
                    <a:bodyPr/>
                    <a:lstStyle/>
                    <a:p>
                      <a:pPr algn="l"/>
                      <a:r>
                        <a:rPr lang="sr-Latn-RS" dirty="0" smtClean="0"/>
                        <a:t>PRIHODI OD PRODAJE PROIZVODA I USLUGA</a:t>
                      </a:r>
                      <a:endParaRPr lang="sr-Latn-RS" dirty="0"/>
                    </a:p>
                  </a:txBody>
                  <a:tcPr anchor="ctr"/>
                </a:tc>
                <a:tc>
                  <a:txBody>
                    <a:bodyPr/>
                    <a:lstStyle/>
                    <a:p>
                      <a:pPr algn="r"/>
                      <a:r>
                        <a:rPr lang="sr-Latn-RS" dirty="0" smtClean="0"/>
                        <a:t>44.962</a:t>
                      </a:r>
                      <a:endParaRPr lang="en-US" dirty="0"/>
                    </a:p>
                  </a:txBody>
                  <a:tcPr anchor="ctr"/>
                </a:tc>
                <a:tc>
                  <a:txBody>
                    <a:bodyPr/>
                    <a:lstStyle/>
                    <a:p>
                      <a:pPr algn="r"/>
                      <a:r>
                        <a:rPr lang="sr-Latn-RS" dirty="0" smtClean="0"/>
                        <a:t>35.920</a:t>
                      </a:r>
                      <a:endParaRPr lang="en-US" dirty="0"/>
                    </a:p>
                  </a:txBody>
                  <a:tcPr anchor="ctr"/>
                </a:tc>
                <a:extLst>
                  <a:ext uri="{0D108BD9-81ED-4DB2-BD59-A6C34878D82A}">
                    <a16:rowId xmlns:a16="http://schemas.microsoft.com/office/drawing/2014/main" val="10002"/>
                  </a:ext>
                </a:extLst>
              </a:tr>
              <a:tr h="523956">
                <a:tc>
                  <a:txBody>
                    <a:bodyPr/>
                    <a:lstStyle/>
                    <a:p>
                      <a:pPr algn="l"/>
                      <a:r>
                        <a:rPr lang="sr-Latn-RS" dirty="0" smtClean="0"/>
                        <a:t>PRIHODI OD ČLANARINA I ČLANSKIH DOPRINOSA</a:t>
                      </a:r>
                      <a:endParaRPr lang="sr-Latn-RS" dirty="0"/>
                    </a:p>
                  </a:txBody>
                  <a:tcPr anchor="ctr"/>
                </a:tc>
                <a:tc>
                  <a:txBody>
                    <a:bodyPr/>
                    <a:lstStyle/>
                    <a:p>
                      <a:pPr algn="r"/>
                      <a:r>
                        <a:rPr lang="sr-Latn-RS" dirty="0" smtClean="0"/>
                        <a:t>4.768</a:t>
                      </a:r>
                      <a:endParaRPr lang="en-US" dirty="0"/>
                    </a:p>
                  </a:txBody>
                  <a:tcPr anchor="ctr"/>
                </a:tc>
                <a:tc>
                  <a:txBody>
                    <a:bodyPr/>
                    <a:lstStyle/>
                    <a:p>
                      <a:pPr algn="r"/>
                      <a:r>
                        <a:rPr lang="sr-Latn-RS" dirty="0" smtClean="0"/>
                        <a:t>5.510</a:t>
                      </a:r>
                      <a:endParaRPr lang="en-US" dirty="0"/>
                    </a:p>
                  </a:txBody>
                  <a:tcPr anchor="ctr"/>
                </a:tc>
                <a:extLst>
                  <a:ext uri="{0D108BD9-81ED-4DB2-BD59-A6C34878D82A}">
                    <a16:rowId xmlns:a16="http://schemas.microsoft.com/office/drawing/2014/main" val="10003"/>
                  </a:ext>
                </a:extLst>
              </a:tr>
              <a:tr h="523956">
                <a:tc>
                  <a:txBody>
                    <a:bodyPr/>
                    <a:lstStyle/>
                    <a:p>
                      <a:pPr algn="l"/>
                      <a:r>
                        <a:rPr lang="sr-Latn-RS" dirty="0" smtClean="0"/>
                        <a:t>PRIHODI</a:t>
                      </a:r>
                      <a:r>
                        <a:rPr lang="sr-Latn-RS" baseline="0" dirty="0" smtClean="0"/>
                        <a:t> OD DONACIJA, DOTACIJA, SUBVENICJA I SL.</a:t>
                      </a:r>
                      <a:endParaRPr lang="sr-Latn-RS" dirty="0"/>
                    </a:p>
                  </a:txBody>
                  <a:tcPr anchor="ctr"/>
                </a:tc>
                <a:tc>
                  <a:txBody>
                    <a:bodyPr/>
                    <a:lstStyle/>
                    <a:p>
                      <a:pPr algn="r"/>
                      <a:r>
                        <a:rPr lang="sr-Latn-RS" dirty="0" smtClean="0"/>
                        <a:t>167.542</a:t>
                      </a:r>
                      <a:endParaRPr lang="en-US" dirty="0"/>
                    </a:p>
                  </a:txBody>
                  <a:tcPr anchor="ctr"/>
                </a:tc>
                <a:tc>
                  <a:txBody>
                    <a:bodyPr/>
                    <a:lstStyle/>
                    <a:p>
                      <a:pPr algn="r"/>
                      <a:r>
                        <a:rPr lang="sr-Latn-RS" dirty="0" smtClean="0"/>
                        <a:t>105.554</a:t>
                      </a:r>
                      <a:endParaRPr lang="en-US" dirty="0"/>
                    </a:p>
                  </a:txBody>
                  <a:tcPr anchor="ctr"/>
                </a:tc>
                <a:extLst>
                  <a:ext uri="{0D108BD9-81ED-4DB2-BD59-A6C34878D82A}">
                    <a16:rowId xmlns:a16="http://schemas.microsoft.com/office/drawing/2014/main" val="10004"/>
                  </a:ext>
                </a:extLst>
              </a:tr>
              <a:tr h="523956">
                <a:tc>
                  <a:txBody>
                    <a:bodyPr/>
                    <a:lstStyle/>
                    <a:p>
                      <a:pPr algn="l"/>
                      <a:r>
                        <a:rPr lang="sr-Latn-RS" dirty="0" smtClean="0"/>
                        <a:t>PRIHODI</a:t>
                      </a:r>
                      <a:r>
                        <a:rPr lang="sr-Latn-RS" baseline="0" dirty="0" smtClean="0"/>
                        <a:t> OD NEFINANSIJSKE IMOVINE</a:t>
                      </a:r>
                      <a:endParaRPr lang="sr-Latn-RS" dirty="0"/>
                    </a:p>
                  </a:txBody>
                  <a:tcPr anchor="ctr"/>
                </a:tc>
                <a:tc>
                  <a:txBody>
                    <a:bodyPr/>
                    <a:lstStyle/>
                    <a:p>
                      <a:pPr algn="r"/>
                      <a:r>
                        <a:rPr lang="sr-Latn-RS" dirty="0" smtClean="0"/>
                        <a:t>400</a:t>
                      </a:r>
                      <a:endParaRPr lang="en-US" dirty="0"/>
                    </a:p>
                  </a:txBody>
                  <a:tcPr anchor="ctr"/>
                </a:tc>
                <a:tc>
                  <a:txBody>
                    <a:bodyPr/>
                    <a:lstStyle/>
                    <a:p>
                      <a:pPr algn="r"/>
                      <a:r>
                        <a:rPr lang="sr-Latn-RS" dirty="0" smtClean="0"/>
                        <a:t>20</a:t>
                      </a:r>
                      <a:endParaRPr lang="en-US" dirty="0"/>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508905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290" y="0"/>
            <a:ext cx="10515600" cy="1325563"/>
          </a:xfrm>
        </p:spPr>
        <p:txBody>
          <a:bodyPr>
            <a:normAutofit/>
          </a:bodyPr>
          <a:lstStyle/>
          <a:p>
            <a:r>
              <a:rPr lang="sr-Latn-RS" sz="3200" b="1" dirty="0" smtClean="0">
                <a:solidFill>
                  <a:schemeClr val="accent2"/>
                </a:solidFill>
                <a:latin typeface="Vijaya" pitchFamily="34" charset="0"/>
                <a:cs typeface="Vijaya" pitchFamily="34" charset="0"/>
              </a:rPr>
              <a:t>POSLOVNI PRIHODI</a:t>
            </a:r>
            <a:endParaRPr lang="sr-Latn-RS" sz="3200" dirty="0">
              <a:solidFill>
                <a:schemeClr val="accent2"/>
              </a:solidFill>
            </a:endParaRPr>
          </a:p>
        </p:txBody>
      </p:sp>
      <p:sp>
        <p:nvSpPr>
          <p:cNvPr id="3" name="Content Placeholder 2"/>
          <p:cNvSpPr>
            <a:spLocks noGrp="1"/>
          </p:cNvSpPr>
          <p:nvPr>
            <p:ph idx="1"/>
          </p:nvPr>
        </p:nvSpPr>
        <p:spPr>
          <a:xfrm>
            <a:off x="330200" y="1562100"/>
            <a:ext cx="11480800" cy="4614863"/>
          </a:xfrm>
        </p:spPr>
        <p:txBody>
          <a:bodyPr>
            <a:normAutofit/>
          </a:bodyPr>
          <a:lstStyle/>
          <a:p>
            <a:r>
              <a:rPr lang="sr-Latn-RS" sz="2000" b="1" dirty="0" smtClean="0">
                <a:solidFill>
                  <a:srgbClr val="0070C0"/>
                </a:solidFill>
                <a:ea typeface="Arial Unicode MS" pitchFamily="34" charset="-128"/>
                <a:cs typeface="Arial Unicode MS" pitchFamily="34" charset="-128"/>
              </a:rPr>
              <a:t>Poslovni prihodi u iznosu od 217.672 hiljada dinara su viši u odnosu na prethodnu godinu za 48% </a:t>
            </a:r>
            <a:r>
              <a:rPr lang="en-US" sz="2000" b="1" dirty="0" err="1" smtClean="0">
                <a:solidFill>
                  <a:srgbClr val="0070C0"/>
                </a:solidFill>
                <a:ea typeface="Arial Unicode MS" pitchFamily="34" charset="-128"/>
                <a:cs typeface="Arial Unicode MS" pitchFamily="34" charset="-128"/>
              </a:rPr>
              <a:t>odnosno</a:t>
            </a:r>
            <a:r>
              <a:rPr lang="en-US" sz="2000" b="1" dirty="0" smtClean="0">
                <a:solidFill>
                  <a:srgbClr val="0070C0"/>
                </a:solidFill>
                <a:ea typeface="Arial Unicode MS" pitchFamily="34" charset="-128"/>
                <a:cs typeface="Arial Unicode MS" pitchFamily="34" charset="-128"/>
              </a:rPr>
              <a:t> </a:t>
            </a:r>
            <a:r>
              <a:rPr lang="sr-Latn-RS" sz="2000" b="1" dirty="0" smtClean="0">
                <a:solidFill>
                  <a:srgbClr val="0070C0"/>
                </a:solidFill>
                <a:ea typeface="Arial Unicode MS" pitchFamily="34" charset="-128"/>
                <a:cs typeface="Arial Unicode MS" pitchFamily="34" charset="-128"/>
              </a:rPr>
              <a:t>za 70</a:t>
            </a:r>
            <a:r>
              <a:rPr lang="en-US" sz="2000" b="1" dirty="0" smtClean="0">
                <a:solidFill>
                  <a:srgbClr val="0070C0"/>
                </a:solidFill>
                <a:ea typeface="Arial Unicode MS" pitchFamily="34" charset="-128"/>
                <a:cs typeface="Arial Unicode MS" pitchFamily="34" charset="-128"/>
              </a:rPr>
              <a:t>.</a:t>
            </a:r>
            <a:r>
              <a:rPr lang="sr-Latn-RS" sz="2000" b="1" dirty="0" smtClean="0">
                <a:solidFill>
                  <a:srgbClr val="0070C0"/>
                </a:solidFill>
                <a:ea typeface="Arial Unicode MS" pitchFamily="34" charset="-128"/>
                <a:cs typeface="Arial Unicode MS" pitchFamily="34" charset="-128"/>
              </a:rPr>
              <a:t>668 hiljada RSD</a:t>
            </a:r>
            <a:r>
              <a:rPr lang="sr-Latn-RS" sz="2000" dirty="0" smtClean="0">
                <a:ea typeface="Arial Unicode MS" pitchFamily="34" charset="-128"/>
                <a:cs typeface="Arial Unicode MS" pitchFamily="34" charset="-128"/>
              </a:rPr>
              <a:t>.</a:t>
            </a:r>
          </a:p>
          <a:p>
            <a:endParaRPr lang="sr-Latn-RS" sz="2000" i="1" dirty="0" smtClean="0">
              <a:ea typeface="Arial Unicode MS" pitchFamily="34" charset="-128"/>
              <a:cs typeface="Arial Unicode MS" pitchFamily="34" charset="-128"/>
            </a:endParaRPr>
          </a:p>
          <a:p>
            <a:r>
              <a:rPr lang="sr-Latn-RS" sz="2000" b="1" i="1" dirty="0" smtClean="0">
                <a:ea typeface="Arial Unicode MS" pitchFamily="34" charset="-128"/>
                <a:cs typeface="Arial Unicode MS" pitchFamily="34" charset="-128"/>
              </a:rPr>
              <a:t>Prihodi od prodaje  proizvoda i usluga</a:t>
            </a:r>
            <a:r>
              <a:rPr lang="sr-Latn-RS" sz="2000" i="1" dirty="0" smtClean="0">
                <a:ea typeface="Arial Unicode MS" pitchFamily="34" charset="-128"/>
                <a:cs typeface="Arial Unicode MS" pitchFamily="34" charset="-128"/>
              </a:rPr>
              <a:t> </a:t>
            </a:r>
            <a:r>
              <a:rPr lang="sr-Latn-RS" sz="2000" dirty="0" smtClean="0">
                <a:ea typeface="Arial Unicode MS" pitchFamily="34" charset="-128"/>
                <a:cs typeface="Arial Unicode MS" pitchFamily="34" charset="-128"/>
              </a:rPr>
              <a:t>u iznosu od </a:t>
            </a:r>
            <a:r>
              <a:rPr lang="sr-Latn-RS" sz="2000" b="1" dirty="0" smtClean="0">
                <a:solidFill>
                  <a:srgbClr val="0070C0"/>
                </a:solidFill>
                <a:ea typeface="Arial Unicode MS" pitchFamily="34" charset="-128"/>
                <a:cs typeface="Arial Unicode MS" pitchFamily="34" charset="-128"/>
              </a:rPr>
              <a:t>44.962</a:t>
            </a:r>
            <a:r>
              <a:rPr lang="sr-Latn-RS" sz="2000" dirty="0" smtClean="0">
                <a:ea typeface="Arial Unicode MS" pitchFamily="34" charset="-128"/>
                <a:cs typeface="Arial Unicode MS" pitchFamily="34" charset="-128"/>
              </a:rPr>
              <a:t> hiljada RSD odnose se na prihode od sponzorstva, tv prava i ulaznica i </a:t>
            </a:r>
            <a:r>
              <a:rPr lang="sr-Latn-RS" sz="2000" b="1" dirty="0" smtClean="0">
                <a:ea typeface="Arial Unicode MS" pitchFamily="34" charset="-128"/>
                <a:cs typeface="Arial Unicode MS" pitchFamily="34" charset="-128"/>
              </a:rPr>
              <a:t>viši</a:t>
            </a:r>
            <a:r>
              <a:rPr lang="sr-Latn-RS" sz="2000" dirty="0" smtClean="0">
                <a:ea typeface="Arial Unicode MS" pitchFamily="34" charset="-128"/>
                <a:cs typeface="Arial Unicode MS" pitchFamily="34" charset="-128"/>
              </a:rPr>
              <a:t> su u odnosu na prethodnu godinu za 9.042 hiljade RSD.  (25%)</a:t>
            </a:r>
            <a:endParaRPr lang="en-US" sz="2000" dirty="0" smtClean="0">
              <a:ea typeface="Arial Unicode MS" pitchFamily="34" charset="-128"/>
              <a:cs typeface="Arial Unicode MS" pitchFamily="34" charset="-128"/>
            </a:endParaRPr>
          </a:p>
          <a:p>
            <a:r>
              <a:rPr lang="sr-Latn-RS" sz="2000" b="1" i="1" dirty="0" smtClean="0">
                <a:ea typeface="Arial Unicode MS" pitchFamily="34" charset="-128"/>
                <a:cs typeface="Arial Unicode MS" pitchFamily="34" charset="-128"/>
              </a:rPr>
              <a:t>Prihodi od članarina i članskih </a:t>
            </a:r>
            <a:r>
              <a:rPr lang="sr-Latn-RS" sz="2000" b="1" dirty="0" smtClean="0">
                <a:ea typeface="Arial Unicode MS" pitchFamily="34" charset="-128"/>
                <a:cs typeface="Arial Unicode MS" pitchFamily="34" charset="-128"/>
              </a:rPr>
              <a:t>doprinosa</a:t>
            </a:r>
            <a:r>
              <a:rPr lang="sr-Latn-RS" sz="2000" dirty="0" smtClean="0">
                <a:ea typeface="Arial Unicode MS" pitchFamily="34" charset="-128"/>
                <a:cs typeface="Arial Unicode MS" pitchFamily="34" charset="-128"/>
              </a:rPr>
              <a:t> od </a:t>
            </a:r>
            <a:r>
              <a:rPr lang="sr-Latn-RS" sz="2000" b="1" dirty="0" smtClean="0">
                <a:solidFill>
                  <a:srgbClr val="0070C0"/>
                </a:solidFill>
                <a:ea typeface="Arial Unicode MS" pitchFamily="34" charset="-128"/>
                <a:cs typeface="Arial Unicode MS" pitchFamily="34" charset="-128"/>
              </a:rPr>
              <a:t>4.768 </a:t>
            </a:r>
            <a:r>
              <a:rPr lang="sr-Latn-RS" sz="2000" dirty="0" smtClean="0">
                <a:ea typeface="Arial Unicode MS" pitchFamily="34" charset="-128"/>
                <a:cs typeface="Arial Unicode MS" pitchFamily="34" charset="-128"/>
              </a:rPr>
              <a:t>hiljada RSD odnose se na članarine fizičkih i pravnih lica i ovaj prihod je </a:t>
            </a:r>
            <a:r>
              <a:rPr lang="sr-Latn-RS" sz="2000" b="1" dirty="0" smtClean="0">
                <a:ea typeface="Arial Unicode MS" pitchFamily="34" charset="-128"/>
                <a:cs typeface="Arial Unicode MS" pitchFamily="34" charset="-128"/>
              </a:rPr>
              <a:t>manji </a:t>
            </a:r>
            <a:r>
              <a:rPr lang="sr-Latn-RS" sz="2000" dirty="0" smtClean="0">
                <a:ea typeface="Arial Unicode MS" pitchFamily="34" charset="-128"/>
                <a:cs typeface="Arial Unicode MS" pitchFamily="34" charset="-128"/>
              </a:rPr>
              <a:t>u odnosu na  prethodnu godinu za 742 hiljade RSD. (15%)</a:t>
            </a:r>
          </a:p>
          <a:p>
            <a:r>
              <a:rPr lang="sr-Latn-RS" sz="2000" b="1" i="1" dirty="0" smtClean="0">
                <a:ea typeface="Arial Unicode MS" pitchFamily="34" charset="-128"/>
                <a:cs typeface="Arial Unicode MS" pitchFamily="34" charset="-128"/>
              </a:rPr>
              <a:t>Prihodi od donacija, dotacija, subvencIja </a:t>
            </a:r>
            <a:r>
              <a:rPr lang="sr-Latn-RS" sz="2000" b="1" dirty="0" smtClean="0">
                <a:ea typeface="Arial Unicode MS" pitchFamily="34" charset="-128"/>
                <a:cs typeface="Arial Unicode MS" pitchFamily="34" charset="-128"/>
              </a:rPr>
              <a:t>i sl. </a:t>
            </a:r>
            <a:r>
              <a:rPr lang="sr-Latn-RS" sz="2000" dirty="0" smtClean="0">
                <a:ea typeface="Arial Unicode MS" pitchFamily="34" charset="-128"/>
                <a:cs typeface="Arial Unicode MS" pitchFamily="34" charset="-128"/>
              </a:rPr>
              <a:t>od </a:t>
            </a:r>
            <a:r>
              <a:rPr lang="sr-Latn-RS" sz="2000" b="1" dirty="0" smtClean="0">
                <a:solidFill>
                  <a:srgbClr val="0070C0"/>
                </a:solidFill>
                <a:ea typeface="Arial Unicode MS" pitchFamily="34" charset="-128"/>
                <a:cs typeface="Arial Unicode MS" pitchFamily="34" charset="-128"/>
              </a:rPr>
              <a:t>167.542</a:t>
            </a:r>
            <a:r>
              <a:rPr lang="sr-Latn-RS" sz="2000" dirty="0" smtClean="0">
                <a:ea typeface="Arial Unicode MS" pitchFamily="34" charset="-128"/>
                <a:cs typeface="Arial Unicode MS" pitchFamily="34" charset="-128"/>
              </a:rPr>
              <a:t> hiljade dinara </a:t>
            </a:r>
            <a:r>
              <a:rPr lang="sr-Latn-RS" sz="2000" b="1" dirty="0" smtClean="0">
                <a:ea typeface="Arial Unicode MS" pitchFamily="34" charset="-128"/>
                <a:cs typeface="Arial Unicode MS" pitchFamily="34" charset="-128"/>
              </a:rPr>
              <a:t>viši</a:t>
            </a:r>
            <a:r>
              <a:rPr lang="sr-Latn-RS" sz="2000" dirty="0" smtClean="0">
                <a:ea typeface="Arial Unicode MS" pitchFamily="34" charset="-128"/>
                <a:cs typeface="Arial Unicode MS" pitchFamily="34" charset="-128"/>
              </a:rPr>
              <a:t> su u odnosu na prethodnu godinu  za 58 % odnosno za 61.988 hiljade RSD i odnose se na prihode od MOS-a  74.000 hiljade RSD, prihodi od donacija </a:t>
            </a:r>
            <a:r>
              <a:rPr lang="sr-Latn-RS" sz="2000" dirty="0">
                <a:ea typeface="Arial Unicode MS" pitchFamily="34" charset="-128"/>
                <a:cs typeface="Arial Unicode MS" pitchFamily="34" charset="-128"/>
              </a:rPr>
              <a:t>4</a:t>
            </a:r>
            <a:r>
              <a:rPr lang="sr-Latn-RS" sz="2000" dirty="0" smtClean="0">
                <a:ea typeface="Arial Unicode MS" pitchFamily="34" charset="-128"/>
                <a:cs typeface="Arial Unicode MS" pitchFamily="34" charset="-128"/>
              </a:rPr>
              <a:t>.000  hiljada RSD, prihodi od OKS-a 2.809 hiljade RSD, pomoć ITF-a  u iznosu od 792 hiljade RSD i prihodi od Prize Money-a 85.941 hiljada, 792 hiljade RSD</a:t>
            </a:r>
            <a:endParaRPr lang="sr-Latn-RS" sz="2000" dirty="0" smtClean="0"/>
          </a:p>
          <a:p>
            <a:r>
              <a:rPr lang="sr-Latn-RS" sz="2000" b="1" i="1" dirty="0">
                <a:ea typeface="Arial Unicode MS" pitchFamily="34" charset="-128"/>
                <a:cs typeface="Arial Unicode MS" pitchFamily="34" charset="-128"/>
              </a:rPr>
              <a:t>Prihodi od </a:t>
            </a:r>
            <a:r>
              <a:rPr lang="sr-Latn-RS" sz="2000" b="1" i="1" dirty="0" smtClean="0">
                <a:ea typeface="Arial Unicode MS" pitchFamily="34" charset="-128"/>
                <a:cs typeface="Arial Unicode MS" pitchFamily="34" charset="-128"/>
              </a:rPr>
              <a:t>nefinansijske imovine </a:t>
            </a:r>
            <a:r>
              <a:rPr lang="sr-Latn-RS" sz="2000" dirty="0" smtClean="0">
                <a:ea typeface="Arial Unicode MS" pitchFamily="34" charset="-128"/>
                <a:cs typeface="Arial Unicode MS" pitchFamily="34" charset="-128"/>
              </a:rPr>
              <a:t>od </a:t>
            </a:r>
            <a:r>
              <a:rPr lang="sr-Latn-RS" sz="2000" b="1" dirty="0" smtClean="0">
                <a:solidFill>
                  <a:srgbClr val="0070C0"/>
                </a:solidFill>
                <a:ea typeface="Arial Unicode MS" pitchFamily="34" charset="-128"/>
                <a:cs typeface="Arial Unicode MS" pitchFamily="34" charset="-128"/>
              </a:rPr>
              <a:t>400 </a:t>
            </a:r>
            <a:r>
              <a:rPr lang="sr-Latn-RS" sz="2000" dirty="0" smtClean="0">
                <a:ea typeface="Arial Unicode MS" pitchFamily="34" charset="-128"/>
                <a:cs typeface="Arial Unicode MS" pitchFamily="34" charset="-128"/>
              </a:rPr>
              <a:t>hiljada </a:t>
            </a:r>
            <a:r>
              <a:rPr lang="sr-Latn-RS" sz="2000" dirty="0">
                <a:ea typeface="Arial Unicode MS" pitchFamily="34" charset="-128"/>
                <a:cs typeface="Arial Unicode MS" pitchFamily="34" charset="-128"/>
              </a:rPr>
              <a:t>dinara </a:t>
            </a:r>
            <a:r>
              <a:rPr lang="sr-Latn-RS" sz="2000" b="1" dirty="0" smtClean="0">
                <a:ea typeface="Arial Unicode MS" pitchFamily="34" charset="-128"/>
                <a:cs typeface="Arial Unicode MS" pitchFamily="34" charset="-128"/>
              </a:rPr>
              <a:t>viši</a:t>
            </a:r>
            <a:r>
              <a:rPr lang="sr-Latn-RS" sz="2000" dirty="0" smtClean="0">
                <a:ea typeface="Arial Unicode MS" pitchFamily="34" charset="-128"/>
                <a:cs typeface="Arial Unicode MS" pitchFamily="34" charset="-128"/>
              </a:rPr>
              <a:t> </a:t>
            </a:r>
            <a:r>
              <a:rPr lang="sr-Latn-RS" sz="2000" dirty="0">
                <a:ea typeface="Arial Unicode MS" pitchFamily="34" charset="-128"/>
                <a:cs typeface="Arial Unicode MS" pitchFamily="34" charset="-128"/>
              </a:rPr>
              <a:t>su u odnosu na prethodnu godinu  </a:t>
            </a:r>
            <a:r>
              <a:rPr lang="sr-Latn-RS" sz="2000" dirty="0" smtClean="0">
                <a:ea typeface="Arial Unicode MS" pitchFamily="34" charset="-128"/>
                <a:cs typeface="Arial Unicode MS" pitchFamily="34" charset="-128"/>
              </a:rPr>
              <a:t>za 380 </a:t>
            </a:r>
            <a:r>
              <a:rPr lang="sr-Latn-RS" sz="2000" dirty="0" smtClean="0">
                <a:solidFill>
                  <a:srgbClr val="FF0000"/>
                </a:solidFill>
                <a:ea typeface="Arial Unicode MS" pitchFamily="34" charset="-128"/>
                <a:cs typeface="Arial Unicode MS" pitchFamily="34" charset="-128"/>
              </a:rPr>
              <a:t>hiljada </a:t>
            </a:r>
            <a:r>
              <a:rPr lang="sr-Latn-RS" sz="2000" dirty="0">
                <a:solidFill>
                  <a:srgbClr val="FF0000"/>
                </a:solidFill>
                <a:ea typeface="Arial Unicode MS" pitchFamily="34" charset="-128"/>
                <a:cs typeface="Arial Unicode MS" pitchFamily="34" charset="-128"/>
              </a:rPr>
              <a:t>RSD i odnose se na prihode od</a:t>
            </a:r>
            <a:endParaRPr lang="sr-Latn-RS" sz="2000" dirty="0" smtClean="0">
              <a:solidFill>
                <a:srgbClr val="FF0000"/>
              </a:solidFill>
            </a:endParaRPr>
          </a:p>
          <a:p>
            <a:endParaRPr lang="sr-Latn-RS" sz="2000" dirty="0" smtClean="0"/>
          </a:p>
        </p:txBody>
      </p:sp>
    </p:spTree>
    <p:extLst>
      <p:ext uri="{BB962C8B-B14F-4D97-AF65-F5344CB8AC3E}">
        <p14:creationId xmlns:p14="http://schemas.microsoft.com/office/powerpoint/2010/main" val="8861419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3930" y="0"/>
            <a:ext cx="10515600" cy="1692322"/>
          </a:xfrm>
        </p:spPr>
        <p:txBody>
          <a:bodyPr>
            <a:normAutofit/>
          </a:bodyPr>
          <a:lstStyle/>
          <a:p>
            <a:r>
              <a:rPr lang="sr-Latn-RS" sz="3600" b="1" dirty="0" smtClean="0">
                <a:latin typeface="Vijaya" pitchFamily="34" charset="0"/>
                <a:cs typeface="Vijaya" pitchFamily="34" charset="0"/>
              </a:rPr>
              <a:t>          POSLOVNI RASHODI</a:t>
            </a:r>
            <a:endParaRPr lang="sr-Latn-RS" sz="3600" dirty="0"/>
          </a:p>
        </p:txBody>
      </p:sp>
      <p:graphicFrame>
        <p:nvGraphicFramePr>
          <p:cNvPr id="3" name="Table 2"/>
          <p:cNvGraphicFramePr>
            <a:graphicFrameLocks noGrp="1"/>
          </p:cNvGraphicFramePr>
          <p:nvPr>
            <p:extLst>
              <p:ext uri="{D42A27DB-BD31-4B8C-83A1-F6EECF244321}">
                <p14:modId xmlns:p14="http://schemas.microsoft.com/office/powerpoint/2010/main" val="1283104606"/>
              </p:ext>
            </p:extLst>
          </p:nvPr>
        </p:nvGraphicFramePr>
        <p:xfrm>
          <a:off x="2041311" y="1577847"/>
          <a:ext cx="8127999" cy="3604418"/>
        </p:xfrm>
        <a:graphic>
          <a:graphicData uri="http://schemas.openxmlformats.org/drawingml/2006/table">
            <a:tbl>
              <a:tblPr firstRow="1" bandRow="1">
                <a:tableStyleId>{17292A2E-F333-43FB-9621-5CBBE7FDCDCB}</a:tableStyleId>
              </a:tblPr>
              <a:tblGrid>
                <a:gridCol w="3909112">
                  <a:extLst>
                    <a:ext uri="{9D8B030D-6E8A-4147-A177-3AD203B41FA5}">
                      <a16:colId xmlns:a16="http://schemas.microsoft.com/office/drawing/2014/main" val="20000"/>
                    </a:ext>
                  </a:extLst>
                </a:gridCol>
                <a:gridCol w="2347415">
                  <a:extLst>
                    <a:ext uri="{9D8B030D-6E8A-4147-A177-3AD203B41FA5}">
                      <a16:colId xmlns:a16="http://schemas.microsoft.com/office/drawing/2014/main" val="20001"/>
                    </a:ext>
                  </a:extLst>
                </a:gridCol>
                <a:gridCol w="1871472">
                  <a:extLst>
                    <a:ext uri="{9D8B030D-6E8A-4147-A177-3AD203B41FA5}">
                      <a16:colId xmlns:a16="http://schemas.microsoft.com/office/drawing/2014/main" val="20002"/>
                    </a:ext>
                  </a:extLst>
                </a:gridCol>
              </a:tblGrid>
              <a:tr h="426195">
                <a:tc>
                  <a:txBody>
                    <a:bodyPr/>
                    <a:lstStyle/>
                    <a:p>
                      <a:endParaRPr lang="sr-Latn-RS" dirty="0"/>
                    </a:p>
                  </a:txBody>
                  <a:tcPr/>
                </a:tc>
                <a:tc>
                  <a:txBody>
                    <a:bodyPr/>
                    <a:lstStyle/>
                    <a:p>
                      <a:pPr algn="ctr"/>
                      <a:r>
                        <a:rPr lang="sr-Latn-RS" b="1" dirty="0" smtClean="0"/>
                        <a:t>2019</a:t>
                      </a:r>
                      <a:endParaRPr lang="sr-Latn-RS" b="1" dirty="0"/>
                    </a:p>
                  </a:txBody>
                  <a:tcPr anchor="ctr"/>
                </a:tc>
                <a:tc>
                  <a:txBody>
                    <a:bodyPr/>
                    <a:lstStyle/>
                    <a:p>
                      <a:pPr algn="ctr"/>
                      <a:r>
                        <a:rPr lang="sr-Latn-RS" b="1" dirty="0" smtClean="0"/>
                        <a:t>2018</a:t>
                      </a:r>
                      <a:endParaRPr lang="sr-Latn-RS" b="1" dirty="0"/>
                    </a:p>
                  </a:txBody>
                  <a:tcPr anchor="ctr"/>
                </a:tc>
                <a:extLst>
                  <a:ext uri="{0D108BD9-81ED-4DB2-BD59-A6C34878D82A}">
                    <a16:rowId xmlns:a16="http://schemas.microsoft.com/office/drawing/2014/main" val="10000"/>
                  </a:ext>
                </a:extLst>
              </a:tr>
              <a:tr h="520794">
                <a:tc>
                  <a:txBody>
                    <a:bodyPr/>
                    <a:lstStyle/>
                    <a:p>
                      <a:r>
                        <a:rPr lang="sr-Latn-RS" b="1" dirty="0" smtClean="0"/>
                        <a:t>UKUPNO</a:t>
                      </a:r>
                      <a:r>
                        <a:rPr lang="sr-Latn-RS" b="1" baseline="0" dirty="0" smtClean="0"/>
                        <a:t> POSLOVNI RASHODI</a:t>
                      </a:r>
                      <a:endParaRPr lang="sr-Latn-RS" b="1" dirty="0"/>
                    </a:p>
                  </a:txBody>
                  <a:tcPr anchor="ctr"/>
                </a:tc>
                <a:tc>
                  <a:txBody>
                    <a:bodyPr/>
                    <a:lstStyle/>
                    <a:p>
                      <a:pPr algn="r"/>
                      <a:r>
                        <a:rPr lang="sr-Latn-RS" b="1" dirty="0" smtClean="0"/>
                        <a:t>191.469</a:t>
                      </a:r>
                      <a:endParaRPr lang="en-US" b="1" dirty="0"/>
                    </a:p>
                  </a:txBody>
                  <a:tcPr anchor="ctr"/>
                </a:tc>
                <a:tc>
                  <a:txBody>
                    <a:bodyPr/>
                    <a:lstStyle/>
                    <a:p>
                      <a:pPr algn="r"/>
                      <a:r>
                        <a:rPr lang="sr-Latn-RS" b="1" dirty="0" smtClean="0"/>
                        <a:t>180.813</a:t>
                      </a:r>
                      <a:endParaRPr lang="en-US" b="1" dirty="0"/>
                    </a:p>
                  </a:txBody>
                  <a:tcPr anchor="ctr"/>
                </a:tc>
                <a:extLst>
                  <a:ext uri="{0D108BD9-81ED-4DB2-BD59-A6C34878D82A}">
                    <a16:rowId xmlns:a16="http://schemas.microsoft.com/office/drawing/2014/main" val="10001"/>
                  </a:ext>
                </a:extLst>
              </a:tr>
              <a:tr h="604036">
                <a:tc>
                  <a:txBody>
                    <a:bodyPr/>
                    <a:lstStyle/>
                    <a:p>
                      <a:r>
                        <a:rPr lang="sr-Latn-RS" dirty="0" smtClean="0"/>
                        <a:t>TROŠKOVI MATERIJALA I ENERGIJE</a:t>
                      </a:r>
                      <a:endParaRPr lang="sr-Latn-RS" dirty="0"/>
                    </a:p>
                  </a:txBody>
                  <a:tcPr anchor="ctr"/>
                </a:tc>
                <a:tc>
                  <a:txBody>
                    <a:bodyPr/>
                    <a:lstStyle/>
                    <a:p>
                      <a:pPr algn="r"/>
                      <a:r>
                        <a:rPr lang="sr-Latn-RS" dirty="0" smtClean="0"/>
                        <a:t>13.088</a:t>
                      </a:r>
                      <a:endParaRPr lang="en-US" dirty="0"/>
                    </a:p>
                  </a:txBody>
                  <a:tcPr anchor="ctr"/>
                </a:tc>
                <a:tc>
                  <a:txBody>
                    <a:bodyPr/>
                    <a:lstStyle/>
                    <a:p>
                      <a:pPr algn="r"/>
                      <a:r>
                        <a:rPr lang="sr-Latn-RS" dirty="0" smtClean="0"/>
                        <a:t>9.683</a:t>
                      </a:r>
                      <a:endParaRPr lang="en-US" dirty="0"/>
                    </a:p>
                  </a:txBody>
                  <a:tcPr anchor="ctr"/>
                </a:tc>
                <a:extLst>
                  <a:ext uri="{0D108BD9-81ED-4DB2-BD59-A6C34878D82A}">
                    <a16:rowId xmlns:a16="http://schemas.microsoft.com/office/drawing/2014/main" val="10002"/>
                  </a:ext>
                </a:extLst>
              </a:tr>
              <a:tr h="728221">
                <a:tc>
                  <a:txBody>
                    <a:bodyPr/>
                    <a:lstStyle/>
                    <a:p>
                      <a:r>
                        <a:rPr lang="sr-Latn-RS" dirty="0" smtClean="0"/>
                        <a:t>TROŠKOVI ZARADA, NAKNADA ZARADA I OSTALI LIČNI RASHODI</a:t>
                      </a:r>
                      <a:endParaRPr lang="sr-Latn-RS" dirty="0"/>
                    </a:p>
                  </a:txBody>
                  <a:tcPr anchor="ctr"/>
                </a:tc>
                <a:tc>
                  <a:txBody>
                    <a:bodyPr/>
                    <a:lstStyle/>
                    <a:p>
                      <a:pPr algn="r"/>
                      <a:r>
                        <a:rPr lang="sr-Latn-RS" dirty="0" smtClean="0"/>
                        <a:t>97.723</a:t>
                      </a:r>
                      <a:endParaRPr lang="en-US" dirty="0"/>
                    </a:p>
                  </a:txBody>
                  <a:tcPr anchor="ctr"/>
                </a:tc>
                <a:tc>
                  <a:txBody>
                    <a:bodyPr/>
                    <a:lstStyle/>
                    <a:p>
                      <a:pPr algn="r"/>
                      <a:r>
                        <a:rPr lang="sr-Latn-RS" dirty="0" smtClean="0"/>
                        <a:t>97.656</a:t>
                      </a:r>
                      <a:endParaRPr lang="en-US" dirty="0"/>
                    </a:p>
                  </a:txBody>
                  <a:tcPr anchor="ctr"/>
                </a:tc>
                <a:extLst>
                  <a:ext uri="{0D108BD9-81ED-4DB2-BD59-A6C34878D82A}">
                    <a16:rowId xmlns:a16="http://schemas.microsoft.com/office/drawing/2014/main" val="10003"/>
                  </a:ext>
                </a:extLst>
              </a:tr>
              <a:tr h="472782">
                <a:tc>
                  <a:txBody>
                    <a:bodyPr/>
                    <a:lstStyle/>
                    <a:p>
                      <a:r>
                        <a:rPr lang="sr-Latn-RS" dirty="0" smtClean="0"/>
                        <a:t>TROŠKOVI PROIZVODNIH USLUGA</a:t>
                      </a:r>
                      <a:endParaRPr lang="sr-Latn-RS" dirty="0"/>
                    </a:p>
                  </a:txBody>
                  <a:tcPr anchor="ctr"/>
                </a:tc>
                <a:tc>
                  <a:txBody>
                    <a:bodyPr/>
                    <a:lstStyle/>
                    <a:p>
                      <a:pPr algn="r"/>
                      <a:r>
                        <a:rPr lang="sr-Latn-RS" dirty="0" smtClean="0"/>
                        <a:t>59.835</a:t>
                      </a:r>
                      <a:endParaRPr lang="en-US" dirty="0"/>
                    </a:p>
                  </a:txBody>
                  <a:tcPr anchor="ctr"/>
                </a:tc>
                <a:tc>
                  <a:txBody>
                    <a:bodyPr/>
                    <a:lstStyle/>
                    <a:p>
                      <a:pPr algn="r"/>
                      <a:r>
                        <a:rPr lang="sr-Latn-RS" dirty="0" smtClean="0"/>
                        <a:t>58.475</a:t>
                      </a:r>
                      <a:endParaRPr lang="en-US" dirty="0"/>
                    </a:p>
                  </a:txBody>
                  <a:tcPr anchor="ctr"/>
                </a:tc>
                <a:extLst>
                  <a:ext uri="{0D108BD9-81ED-4DB2-BD59-A6C34878D82A}">
                    <a16:rowId xmlns:a16="http://schemas.microsoft.com/office/drawing/2014/main" val="10004"/>
                  </a:ext>
                </a:extLst>
              </a:tr>
              <a:tr h="426195">
                <a:tc>
                  <a:txBody>
                    <a:bodyPr/>
                    <a:lstStyle/>
                    <a:p>
                      <a:r>
                        <a:rPr lang="sr-Latn-RS" dirty="0" smtClean="0"/>
                        <a:t>TROŠKOVI AMORTIZACIJE</a:t>
                      </a:r>
                      <a:endParaRPr lang="sr-Latn-RS" dirty="0"/>
                    </a:p>
                  </a:txBody>
                  <a:tcPr anchor="ctr"/>
                </a:tc>
                <a:tc>
                  <a:txBody>
                    <a:bodyPr/>
                    <a:lstStyle/>
                    <a:p>
                      <a:pPr algn="r"/>
                      <a:r>
                        <a:rPr lang="sr-Latn-RS" dirty="0" smtClean="0"/>
                        <a:t>1.964</a:t>
                      </a:r>
                      <a:endParaRPr lang="en-US" dirty="0"/>
                    </a:p>
                  </a:txBody>
                  <a:tcPr anchor="ctr"/>
                </a:tc>
                <a:tc>
                  <a:txBody>
                    <a:bodyPr/>
                    <a:lstStyle/>
                    <a:p>
                      <a:pPr algn="r"/>
                      <a:r>
                        <a:rPr lang="sr-Latn-RS" dirty="0" smtClean="0"/>
                        <a:t>2.151</a:t>
                      </a:r>
                      <a:endParaRPr lang="en-US" dirty="0"/>
                    </a:p>
                  </a:txBody>
                  <a:tcPr anchor="ctr"/>
                </a:tc>
                <a:extLst>
                  <a:ext uri="{0D108BD9-81ED-4DB2-BD59-A6C34878D82A}">
                    <a16:rowId xmlns:a16="http://schemas.microsoft.com/office/drawing/2014/main" val="10005"/>
                  </a:ext>
                </a:extLst>
              </a:tr>
              <a:tr h="426195">
                <a:tc>
                  <a:txBody>
                    <a:bodyPr/>
                    <a:lstStyle/>
                    <a:p>
                      <a:r>
                        <a:rPr lang="sr-Latn-RS" dirty="0" smtClean="0"/>
                        <a:t>NEMATERIJALNI TROŠKOVI</a:t>
                      </a:r>
                      <a:endParaRPr lang="sr-Latn-RS" dirty="0"/>
                    </a:p>
                  </a:txBody>
                  <a:tcPr anchor="ctr"/>
                </a:tc>
                <a:tc>
                  <a:txBody>
                    <a:bodyPr/>
                    <a:lstStyle/>
                    <a:p>
                      <a:pPr algn="r"/>
                      <a:r>
                        <a:rPr lang="sr-Latn-RS" dirty="0" smtClean="0"/>
                        <a:t>18.859</a:t>
                      </a:r>
                      <a:endParaRPr lang="en-US" dirty="0"/>
                    </a:p>
                  </a:txBody>
                  <a:tcPr anchor="ctr"/>
                </a:tc>
                <a:tc>
                  <a:txBody>
                    <a:bodyPr/>
                    <a:lstStyle/>
                    <a:p>
                      <a:pPr algn="r"/>
                      <a:r>
                        <a:rPr lang="sr-Latn-RS" dirty="0" smtClean="0"/>
                        <a:t>12.848</a:t>
                      </a:r>
                      <a:endParaRPr lang="en-US" dirty="0"/>
                    </a:p>
                  </a:txBody>
                  <a:tcPr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5721896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150" y="1"/>
            <a:ext cx="10515600" cy="1037230"/>
          </a:xfrm>
        </p:spPr>
        <p:txBody>
          <a:bodyPr>
            <a:normAutofit/>
          </a:bodyPr>
          <a:lstStyle/>
          <a:p>
            <a:r>
              <a:rPr lang="sr-Latn-RS" sz="2400" b="1" dirty="0">
                <a:solidFill>
                  <a:schemeClr val="accent2"/>
                </a:solidFill>
                <a:latin typeface="Vijaya" pitchFamily="34" charset="0"/>
                <a:cs typeface="Vijaya" pitchFamily="34" charset="0"/>
              </a:rPr>
              <a:t>POSLOVNI RASHODI</a:t>
            </a:r>
            <a:endParaRPr lang="sr-Latn-RS" sz="2400" dirty="0">
              <a:solidFill>
                <a:schemeClr val="accent2"/>
              </a:solidFill>
            </a:endParaRPr>
          </a:p>
        </p:txBody>
      </p:sp>
      <p:sp>
        <p:nvSpPr>
          <p:cNvPr id="3" name="Content Placeholder 2"/>
          <p:cNvSpPr>
            <a:spLocks noGrp="1"/>
          </p:cNvSpPr>
          <p:nvPr>
            <p:ph idx="1"/>
          </p:nvPr>
        </p:nvSpPr>
        <p:spPr>
          <a:xfrm>
            <a:off x="279096" y="1074420"/>
            <a:ext cx="11594456" cy="5783580"/>
          </a:xfrm>
        </p:spPr>
        <p:txBody>
          <a:bodyPr>
            <a:noAutofit/>
          </a:bodyPr>
          <a:lstStyle/>
          <a:p>
            <a:r>
              <a:rPr lang="sr-Latn-RS" sz="2000" b="1" dirty="0" smtClean="0">
                <a:solidFill>
                  <a:srgbClr val="0070C0"/>
                </a:solidFill>
              </a:rPr>
              <a:t>Poslovni rashodi u iznosu od 191.469 hiljada su viši u odnosu na prethodnu godinu za 6%</a:t>
            </a:r>
          </a:p>
          <a:p>
            <a:r>
              <a:rPr lang="sr-Latn-RS" sz="1800" b="1" i="1" dirty="0" smtClean="0"/>
              <a:t>Troškovi materijala i energije</a:t>
            </a:r>
            <a:r>
              <a:rPr lang="sr-Latn-RS" sz="1800" i="1" dirty="0" smtClean="0"/>
              <a:t> </a:t>
            </a:r>
          </a:p>
          <a:p>
            <a:r>
              <a:rPr lang="sr-Latn-RS" sz="1800" dirty="0"/>
              <a:t>O</a:t>
            </a:r>
            <a:r>
              <a:rPr lang="sr-Latn-RS" sz="1800" dirty="0" smtClean="0"/>
              <a:t>buhvataju: troškove materijala, sportske opreme, sportskih odličja, lopte i troškove goriva i energije  u iznosu od </a:t>
            </a:r>
            <a:r>
              <a:rPr lang="sr-Latn-RS" sz="1800" b="1" dirty="0" smtClean="0">
                <a:solidFill>
                  <a:srgbClr val="0070C0"/>
                </a:solidFill>
              </a:rPr>
              <a:t>13.088</a:t>
            </a:r>
            <a:r>
              <a:rPr lang="sr-Latn-RS" sz="1800" dirty="0" smtClean="0"/>
              <a:t> hiljada dinara, </a:t>
            </a:r>
            <a:r>
              <a:rPr lang="sr-Latn-RS" sz="1800" b="1" dirty="0" smtClean="0"/>
              <a:t>viši</a:t>
            </a:r>
            <a:r>
              <a:rPr lang="sr-Latn-RS" sz="1800" dirty="0" smtClean="0"/>
              <a:t> su u odnosu na prethodnu godinu za 35 % </a:t>
            </a:r>
          </a:p>
          <a:p>
            <a:r>
              <a:rPr lang="sr-Latn-RS" sz="1800" b="1" i="1" dirty="0" smtClean="0"/>
              <a:t>Troškovi zarada, naknada zarada i ostali lični rashodi </a:t>
            </a:r>
          </a:p>
          <a:p>
            <a:r>
              <a:rPr lang="sr-Latn-RS" sz="1800" dirty="0" smtClean="0"/>
              <a:t>U iznosu od </a:t>
            </a:r>
            <a:r>
              <a:rPr lang="sr-Latn-RS" sz="1800" b="1" dirty="0" smtClean="0">
                <a:solidFill>
                  <a:srgbClr val="0070C0"/>
                </a:solidFill>
              </a:rPr>
              <a:t>97.723</a:t>
            </a:r>
            <a:r>
              <a:rPr lang="sr-Latn-RS" sz="1800" dirty="0" smtClean="0"/>
              <a:t> hiljada dinara su </a:t>
            </a:r>
            <a:r>
              <a:rPr lang="sr-Latn-RS" sz="1800" b="1" dirty="0" smtClean="0"/>
              <a:t>na istom nivou</a:t>
            </a:r>
            <a:r>
              <a:rPr lang="sr-Latn-RS" sz="1800" dirty="0" smtClean="0"/>
              <a:t> kao i prethodne godine i obuhvataju troškove zarada, troškove po ugovoru o delu, autorskim ugovorima, nagrade za afirmaciju sporta, nagrade sportistima i sportskim stručnjacima, troškove smeštaja na službenom putu, naknade drugim fizičkim licima za sl. put u inostranstvo. </a:t>
            </a:r>
          </a:p>
          <a:p>
            <a:r>
              <a:rPr lang="sr-Latn-RS" sz="1800" b="1" i="1" dirty="0" smtClean="0"/>
              <a:t>Troškovi proizvodnih usluga </a:t>
            </a:r>
          </a:p>
          <a:p>
            <a:r>
              <a:rPr lang="sr-Latn-RS" sz="1800" dirty="0" smtClean="0"/>
              <a:t>U</a:t>
            </a:r>
            <a:r>
              <a:rPr lang="sr-Latn-RS" sz="1800" b="1" i="1" dirty="0" smtClean="0"/>
              <a:t> </a:t>
            </a:r>
            <a:r>
              <a:rPr lang="sr-Latn-RS" sz="1800" dirty="0" smtClean="0"/>
              <a:t>iznosu od </a:t>
            </a:r>
            <a:r>
              <a:rPr lang="sr-Latn-RS" sz="1800" b="1" dirty="0" smtClean="0">
                <a:solidFill>
                  <a:srgbClr val="0070C0"/>
                </a:solidFill>
              </a:rPr>
              <a:t>59.835 </a:t>
            </a:r>
            <a:r>
              <a:rPr lang="sr-Latn-RS" sz="1800" dirty="0" smtClean="0"/>
              <a:t>hiljada dinara su </a:t>
            </a:r>
            <a:r>
              <a:rPr lang="sr-Latn-RS" sz="1800" b="1" dirty="0" smtClean="0"/>
              <a:t>viši</a:t>
            </a:r>
            <a:r>
              <a:rPr lang="sr-Latn-RS" sz="1800" dirty="0" smtClean="0"/>
              <a:t> su u odnosu na prethodnu godinu za </a:t>
            </a:r>
            <a:r>
              <a:rPr lang="sr-Latn-RS" sz="1800" dirty="0"/>
              <a:t>2</a:t>
            </a:r>
            <a:r>
              <a:rPr lang="sr-Latn-RS" sz="1800" dirty="0" smtClean="0"/>
              <a:t>% i obuhvataju troškove avio prevoza, telefonije, poštarine, taxi, rent a car, parking i internet, troškovi zakupnina za poslovni i skladišni prostor, troškove zakupa sala za utakmice i trening, troškovi štamparskih usluga. </a:t>
            </a:r>
          </a:p>
          <a:p>
            <a:r>
              <a:rPr lang="sr-Latn-RS" sz="1800" b="1" i="1" dirty="0" smtClean="0"/>
              <a:t>Nematerijalni troškovi </a:t>
            </a:r>
          </a:p>
          <a:p>
            <a:r>
              <a:rPr lang="sr-Latn-RS" sz="1800" dirty="0" smtClean="0"/>
              <a:t>U iznosu od </a:t>
            </a:r>
            <a:r>
              <a:rPr lang="sr-Latn-RS" sz="1800" dirty="0"/>
              <a:t> </a:t>
            </a:r>
            <a:r>
              <a:rPr lang="sr-Latn-RS" sz="1800" b="1" dirty="0" smtClean="0">
                <a:solidFill>
                  <a:srgbClr val="0070C0"/>
                </a:solidFill>
              </a:rPr>
              <a:t>18.859 </a:t>
            </a:r>
            <a:r>
              <a:rPr lang="sr-Latn-RS" sz="1800" dirty="0" smtClean="0"/>
              <a:t>hiljada dinara su </a:t>
            </a:r>
            <a:r>
              <a:rPr lang="sr-Latn-RS" sz="1800" b="1" dirty="0" smtClean="0"/>
              <a:t>viši </a:t>
            </a:r>
            <a:r>
              <a:rPr lang="sr-Latn-RS" sz="1800" dirty="0" smtClean="0"/>
              <a:t>u odnosu na prethodnu godinu za 47</a:t>
            </a:r>
            <a:r>
              <a:rPr lang="sr-Latn-RS" sz="1800" dirty="0"/>
              <a:t>%</a:t>
            </a:r>
            <a:r>
              <a:rPr lang="sr-Latn-RS" sz="1800" dirty="0" smtClean="0"/>
              <a:t> i obuhvataju troškove reprezentacije,  platnog prometa, članarina, revizije i advokatskih usluga, zdravstvenih usluga, stručnog osposobljavanja, održavanje sajta i izmene na programima računara, troškove marketinga, intelektualnih usluga, čišćenje prostorija, prodaje sportskih ulaznica, obezbeđenja, španovanja, troškovi poreza, takse i sudski troškovi, troškovi ulaznica za sportske manifestacije, troškovi viza. </a:t>
            </a:r>
            <a:endParaRPr lang="sr-Latn-RS" sz="1800" dirty="0"/>
          </a:p>
        </p:txBody>
      </p:sp>
    </p:spTree>
    <p:extLst>
      <p:ext uri="{BB962C8B-B14F-4D97-AF65-F5344CB8AC3E}">
        <p14:creationId xmlns:p14="http://schemas.microsoft.com/office/powerpoint/2010/main" val="96077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6790" y="0"/>
            <a:ext cx="10515600" cy="1325563"/>
          </a:xfrm>
        </p:spPr>
        <p:txBody>
          <a:bodyPr>
            <a:normAutofit/>
          </a:bodyPr>
          <a:lstStyle/>
          <a:p>
            <a:r>
              <a:rPr lang="sr-Latn-RS" sz="3600" b="1" dirty="0">
                <a:solidFill>
                  <a:schemeClr val="accent2"/>
                </a:solidFill>
                <a:latin typeface="Vijaya" pitchFamily="34" charset="0"/>
                <a:cs typeface="Vijaya" pitchFamily="34" charset="0"/>
              </a:rPr>
              <a:t>POSLOVNI </a:t>
            </a:r>
            <a:r>
              <a:rPr lang="sr-Latn-RS" sz="3600" b="1" dirty="0" smtClean="0">
                <a:solidFill>
                  <a:schemeClr val="accent2"/>
                </a:solidFill>
                <a:latin typeface="Vijaya" pitchFamily="34" charset="0"/>
                <a:cs typeface="Vijaya" pitchFamily="34" charset="0"/>
              </a:rPr>
              <a:t>REZULTAT</a:t>
            </a:r>
            <a:endParaRPr lang="sr-Latn-RS" sz="3600" dirty="0">
              <a:solidFill>
                <a:schemeClr val="accent2"/>
              </a:solidFill>
            </a:endParaRPr>
          </a:p>
        </p:txBody>
      </p:sp>
      <p:sp>
        <p:nvSpPr>
          <p:cNvPr id="3" name="Content Placeholder 2"/>
          <p:cNvSpPr>
            <a:spLocks noGrp="1"/>
          </p:cNvSpPr>
          <p:nvPr>
            <p:ph idx="1"/>
          </p:nvPr>
        </p:nvSpPr>
        <p:spPr>
          <a:xfrm>
            <a:off x="756314" y="1279715"/>
            <a:ext cx="10515600" cy="4351338"/>
          </a:xfrm>
        </p:spPr>
        <p:txBody>
          <a:bodyPr>
            <a:normAutofit/>
          </a:bodyPr>
          <a:lstStyle/>
          <a:p>
            <a:endParaRPr lang="sr-Latn-RS" dirty="0" smtClean="0"/>
          </a:p>
          <a:p>
            <a:r>
              <a:rPr lang="sr-Latn-RS" b="1" dirty="0">
                <a:solidFill>
                  <a:srgbClr val="0070C0"/>
                </a:solidFill>
                <a:ea typeface="Arial Unicode MS" pitchFamily="34" charset="-128"/>
                <a:cs typeface="Arial Unicode MS" pitchFamily="34" charset="-128"/>
              </a:rPr>
              <a:t>Poslovni </a:t>
            </a:r>
            <a:r>
              <a:rPr lang="sr-Latn-RS" b="1" dirty="0" smtClean="0">
                <a:solidFill>
                  <a:srgbClr val="0070C0"/>
                </a:solidFill>
                <a:ea typeface="Arial Unicode MS" pitchFamily="34" charset="-128"/>
                <a:cs typeface="Arial Unicode MS" pitchFamily="34" charset="-128"/>
              </a:rPr>
              <a:t>prihodi 217.672 </a:t>
            </a:r>
            <a:r>
              <a:rPr lang="sr-Latn-RS" b="1" dirty="0">
                <a:solidFill>
                  <a:srgbClr val="0070C0"/>
                </a:solidFill>
                <a:ea typeface="Arial Unicode MS" pitchFamily="34" charset="-128"/>
                <a:cs typeface="Arial Unicode MS" pitchFamily="34" charset="-128"/>
              </a:rPr>
              <a:t>hiljada dinara </a:t>
            </a:r>
            <a:endParaRPr lang="sr-Latn-RS" b="1" dirty="0" smtClean="0">
              <a:solidFill>
                <a:srgbClr val="0070C0"/>
              </a:solidFill>
              <a:ea typeface="Arial Unicode MS" pitchFamily="34" charset="-128"/>
              <a:cs typeface="Arial Unicode MS" pitchFamily="34" charset="-128"/>
            </a:endParaRPr>
          </a:p>
          <a:p>
            <a:r>
              <a:rPr lang="sr-Latn-RS" b="1" dirty="0" smtClean="0">
                <a:solidFill>
                  <a:srgbClr val="0070C0"/>
                </a:solidFill>
              </a:rPr>
              <a:t>Poslovni </a:t>
            </a:r>
            <a:r>
              <a:rPr lang="sr-Latn-RS" b="1" dirty="0">
                <a:solidFill>
                  <a:srgbClr val="0070C0"/>
                </a:solidFill>
              </a:rPr>
              <a:t>rashodi </a:t>
            </a:r>
            <a:r>
              <a:rPr lang="sr-Latn-RS" b="1" dirty="0" smtClean="0">
                <a:solidFill>
                  <a:srgbClr val="0070C0"/>
                </a:solidFill>
              </a:rPr>
              <a:t>191.469 hiljada dinara</a:t>
            </a:r>
          </a:p>
          <a:p>
            <a:endParaRPr lang="sr-Latn-RS" b="1" dirty="0" smtClean="0">
              <a:solidFill>
                <a:srgbClr val="0070C0"/>
              </a:solidFill>
            </a:endParaRPr>
          </a:p>
          <a:p>
            <a:r>
              <a:rPr lang="sr-Latn-RS" b="1" dirty="0" smtClean="0"/>
              <a:t>Poslovni</a:t>
            </a:r>
            <a:r>
              <a:rPr lang="sr-Latn-RS" dirty="0" smtClean="0"/>
              <a:t> </a:t>
            </a:r>
            <a:r>
              <a:rPr lang="sr-Latn-RS" b="1" i="1" dirty="0" smtClean="0">
                <a:solidFill>
                  <a:schemeClr val="accent2"/>
                </a:solidFill>
              </a:rPr>
              <a:t>DOBITAK</a:t>
            </a:r>
            <a:r>
              <a:rPr lang="sr-Latn-RS" dirty="0" smtClean="0"/>
              <a:t> za </a:t>
            </a:r>
            <a:r>
              <a:rPr lang="sr-Latn-RS" b="1" dirty="0" smtClean="0"/>
              <a:t>2019. godinu</a:t>
            </a:r>
            <a:r>
              <a:rPr lang="sr-Latn-RS" dirty="0" smtClean="0"/>
              <a:t> je </a:t>
            </a:r>
            <a:r>
              <a:rPr lang="sr-Latn-RS" b="1" dirty="0" smtClean="0">
                <a:solidFill>
                  <a:schemeClr val="accent2"/>
                </a:solidFill>
              </a:rPr>
              <a:t>26.203</a:t>
            </a:r>
            <a:r>
              <a:rPr lang="sr-Latn-RS" dirty="0" smtClean="0"/>
              <a:t> hiljada dinara .</a:t>
            </a:r>
          </a:p>
          <a:p>
            <a:pPr marL="0" indent="0">
              <a:buNone/>
            </a:pPr>
            <a:endParaRPr lang="sr-Latn-RS" dirty="0" smtClean="0"/>
          </a:p>
          <a:p>
            <a:r>
              <a:rPr lang="sr-Latn-RS" dirty="0" smtClean="0"/>
              <a:t>2018. godine je ostvaren poslovni </a:t>
            </a:r>
            <a:r>
              <a:rPr lang="sr-Latn-RS" i="1" dirty="0" smtClean="0"/>
              <a:t>gubitak</a:t>
            </a:r>
            <a:r>
              <a:rPr lang="sr-Latn-RS" dirty="0" smtClean="0"/>
              <a:t> koji je iznosio 33.809 hiljada dinara.</a:t>
            </a:r>
            <a:endParaRPr lang="sr-Latn-RS" dirty="0"/>
          </a:p>
        </p:txBody>
      </p:sp>
    </p:spTree>
    <p:extLst>
      <p:ext uri="{BB962C8B-B14F-4D97-AF65-F5344CB8AC3E}">
        <p14:creationId xmlns:p14="http://schemas.microsoft.com/office/powerpoint/2010/main" val="37925340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9558" y="365125"/>
            <a:ext cx="11122926" cy="1325563"/>
          </a:xfrm>
        </p:spPr>
        <p:txBody>
          <a:bodyPr>
            <a:normAutofit/>
          </a:bodyPr>
          <a:lstStyle/>
          <a:p>
            <a:r>
              <a:rPr lang="sr-Latn-RS" sz="2800" b="1" dirty="0" smtClean="0">
                <a:latin typeface="Vijaya"/>
              </a:rPr>
              <a:t>FINANSIJSKI PRIHODI/ RASHODI I GUBITAK IZ FINANSIRANJA</a:t>
            </a:r>
            <a:endParaRPr lang="sr-Latn-RS" sz="2800" b="1" dirty="0">
              <a:latin typeface="Vijaya"/>
            </a:endParaRPr>
          </a:p>
        </p:txBody>
      </p:sp>
      <p:graphicFrame>
        <p:nvGraphicFramePr>
          <p:cNvPr id="3" name="Table 2"/>
          <p:cNvGraphicFramePr>
            <a:graphicFrameLocks noGrp="1"/>
          </p:cNvGraphicFramePr>
          <p:nvPr>
            <p:extLst>
              <p:ext uri="{D42A27DB-BD31-4B8C-83A1-F6EECF244321}">
                <p14:modId xmlns:p14="http://schemas.microsoft.com/office/powerpoint/2010/main" val="801513685"/>
              </p:ext>
            </p:extLst>
          </p:nvPr>
        </p:nvGraphicFramePr>
        <p:xfrm>
          <a:off x="1704264" y="1719615"/>
          <a:ext cx="8127999" cy="3778795"/>
        </p:xfrm>
        <a:graphic>
          <a:graphicData uri="http://schemas.openxmlformats.org/drawingml/2006/table">
            <a:tbl>
              <a:tblPr firstRow="1" bandRow="1">
                <a:tableStyleId>{17292A2E-F333-43FB-9621-5CBBE7FDCDCB}</a:tableStyleId>
              </a:tblPr>
              <a:tblGrid>
                <a:gridCol w="4136978">
                  <a:extLst>
                    <a:ext uri="{9D8B030D-6E8A-4147-A177-3AD203B41FA5}">
                      <a16:colId xmlns:a16="http://schemas.microsoft.com/office/drawing/2014/main" val="20000"/>
                    </a:ext>
                  </a:extLst>
                </a:gridCol>
                <a:gridCol w="2060812">
                  <a:extLst>
                    <a:ext uri="{9D8B030D-6E8A-4147-A177-3AD203B41FA5}">
                      <a16:colId xmlns:a16="http://schemas.microsoft.com/office/drawing/2014/main" val="20001"/>
                    </a:ext>
                  </a:extLst>
                </a:gridCol>
                <a:gridCol w="1930209">
                  <a:extLst>
                    <a:ext uri="{9D8B030D-6E8A-4147-A177-3AD203B41FA5}">
                      <a16:colId xmlns:a16="http://schemas.microsoft.com/office/drawing/2014/main" val="20002"/>
                    </a:ext>
                  </a:extLst>
                </a:gridCol>
              </a:tblGrid>
              <a:tr h="422753">
                <a:tc>
                  <a:txBody>
                    <a:bodyPr/>
                    <a:lstStyle/>
                    <a:p>
                      <a:endParaRPr lang="sr-Latn-RS" dirty="0"/>
                    </a:p>
                  </a:txBody>
                  <a:tcPr/>
                </a:tc>
                <a:tc>
                  <a:txBody>
                    <a:bodyPr/>
                    <a:lstStyle/>
                    <a:p>
                      <a:pPr algn="ctr"/>
                      <a:r>
                        <a:rPr lang="sr-Latn-RS" dirty="0" smtClean="0"/>
                        <a:t>2019</a:t>
                      </a:r>
                      <a:endParaRPr lang="sr-Latn-RS" dirty="0"/>
                    </a:p>
                  </a:txBody>
                  <a:tcPr anchor="ctr"/>
                </a:tc>
                <a:tc>
                  <a:txBody>
                    <a:bodyPr/>
                    <a:lstStyle/>
                    <a:p>
                      <a:pPr algn="ctr"/>
                      <a:r>
                        <a:rPr lang="sr-Latn-RS" dirty="0" smtClean="0"/>
                        <a:t>2018</a:t>
                      </a:r>
                      <a:endParaRPr lang="sr-Latn-RS" dirty="0"/>
                    </a:p>
                  </a:txBody>
                  <a:tcPr anchor="ctr"/>
                </a:tc>
                <a:extLst>
                  <a:ext uri="{0D108BD9-81ED-4DB2-BD59-A6C34878D82A}">
                    <a16:rowId xmlns:a16="http://schemas.microsoft.com/office/drawing/2014/main" val="10000"/>
                  </a:ext>
                </a:extLst>
              </a:tr>
              <a:tr h="422753">
                <a:tc>
                  <a:txBody>
                    <a:bodyPr/>
                    <a:lstStyle/>
                    <a:p>
                      <a:r>
                        <a:rPr lang="sr-Latn-RS" b="1" dirty="0" smtClean="0"/>
                        <a:t>UKUPNO FINANSIJSKI PRIHODI</a:t>
                      </a:r>
                      <a:endParaRPr lang="sr-Latn-RS" b="1" dirty="0"/>
                    </a:p>
                  </a:txBody>
                  <a:tcPr/>
                </a:tc>
                <a:tc>
                  <a:txBody>
                    <a:bodyPr/>
                    <a:lstStyle/>
                    <a:p>
                      <a:pPr algn="r"/>
                      <a:r>
                        <a:rPr lang="sr-Latn-RS" b="1" dirty="0" smtClean="0"/>
                        <a:t>5.780</a:t>
                      </a:r>
                      <a:endParaRPr lang="en-US" b="1" dirty="0"/>
                    </a:p>
                  </a:txBody>
                  <a:tcPr/>
                </a:tc>
                <a:tc>
                  <a:txBody>
                    <a:bodyPr/>
                    <a:lstStyle/>
                    <a:p>
                      <a:pPr algn="r"/>
                      <a:r>
                        <a:rPr lang="sr-Latn-RS" b="1" dirty="0" smtClean="0"/>
                        <a:t>1.186</a:t>
                      </a:r>
                      <a:endParaRPr lang="en-US" b="1" dirty="0"/>
                    </a:p>
                  </a:txBody>
                  <a:tcPr/>
                </a:tc>
                <a:extLst>
                  <a:ext uri="{0D108BD9-81ED-4DB2-BD59-A6C34878D82A}">
                    <a16:rowId xmlns:a16="http://schemas.microsoft.com/office/drawing/2014/main" val="10001"/>
                  </a:ext>
                </a:extLst>
              </a:tr>
              <a:tr h="422753">
                <a:tc>
                  <a:txBody>
                    <a:bodyPr/>
                    <a:lstStyle/>
                    <a:p>
                      <a:r>
                        <a:rPr lang="sr-Latn-RS" dirty="0" smtClean="0"/>
                        <a:t>POZITIVNE KURSNE RAZLIKE</a:t>
                      </a:r>
                      <a:endParaRPr lang="sr-Latn-RS" dirty="0"/>
                    </a:p>
                  </a:txBody>
                  <a:tcPr/>
                </a:tc>
                <a:tc>
                  <a:txBody>
                    <a:bodyPr/>
                    <a:lstStyle/>
                    <a:p>
                      <a:pPr algn="r"/>
                      <a:r>
                        <a:rPr lang="sr-Latn-RS" dirty="0" smtClean="0"/>
                        <a:t>716</a:t>
                      </a:r>
                      <a:endParaRPr lang="en-US" dirty="0"/>
                    </a:p>
                  </a:txBody>
                  <a:tcPr/>
                </a:tc>
                <a:tc>
                  <a:txBody>
                    <a:bodyPr/>
                    <a:lstStyle/>
                    <a:p>
                      <a:pPr algn="r"/>
                      <a:r>
                        <a:rPr lang="sr-Latn-RS" dirty="0" smtClean="0"/>
                        <a:t>963</a:t>
                      </a:r>
                      <a:endParaRPr lang="en-US" dirty="0"/>
                    </a:p>
                  </a:txBody>
                  <a:tcPr/>
                </a:tc>
                <a:extLst>
                  <a:ext uri="{0D108BD9-81ED-4DB2-BD59-A6C34878D82A}">
                    <a16:rowId xmlns:a16="http://schemas.microsoft.com/office/drawing/2014/main" val="10002"/>
                  </a:ext>
                </a:extLst>
              </a:tr>
              <a:tr h="396771">
                <a:tc>
                  <a:txBody>
                    <a:bodyPr/>
                    <a:lstStyle/>
                    <a:p>
                      <a:r>
                        <a:rPr lang="sr-Latn-RS" b="0" dirty="0" smtClean="0"/>
                        <a:t>OSTALI</a:t>
                      </a:r>
                      <a:r>
                        <a:rPr lang="sr-Latn-RS" b="0" baseline="0" dirty="0" smtClean="0"/>
                        <a:t> PRIHODI OD FINANSIJSKE IMOVINE</a:t>
                      </a:r>
                      <a:endParaRPr lang="sr-Latn-RS" b="0" dirty="0"/>
                    </a:p>
                  </a:txBody>
                  <a:tcPr/>
                </a:tc>
                <a:tc>
                  <a:txBody>
                    <a:bodyPr/>
                    <a:lstStyle/>
                    <a:p>
                      <a:pPr algn="r"/>
                      <a:r>
                        <a:rPr lang="sr-Latn-RS" b="0" dirty="0" smtClean="0"/>
                        <a:t>5.064</a:t>
                      </a:r>
                      <a:endParaRPr lang="en-US" b="0" dirty="0"/>
                    </a:p>
                  </a:txBody>
                  <a:tcPr/>
                </a:tc>
                <a:tc>
                  <a:txBody>
                    <a:bodyPr/>
                    <a:lstStyle/>
                    <a:p>
                      <a:pPr algn="r"/>
                      <a:r>
                        <a:rPr lang="sr-Latn-RS" dirty="0" smtClean="0"/>
                        <a:t>223</a:t>
                      </a:r>
                      <a:endParaRPr lang="en-US" dirty="0"/>
                    </a:p>
                  </a:txBody>
                  <a:tcPr/>
                </a:tc>
                <a:extLst>
                  <a:ext uri="{0D108BD9-81ED-4DB2-BD59-A6C34878D82A}">
                    <a16:rowId xmlns:a16="http://schemas.microsoft.com/office/drawing/2014/main" val="10003"/>
                  </a:ext>
                </a:extLst>
              </a:tr>
              <a:tr h="422753">
                <a:tc>
                  <a:txBody>
                    <a:bodyPr/>
                    <a:lstStyle/>
                    <a:p>
                      <a:r>
                        <a:rPr lang="sr-Latn-RS" b="1" dirty="0" smtClean="0"/>
                        <a:t>UKUPNO FINANSIJSKI RASHODI</a:t>
                      </a:r>
                      <a:endParaRPr lang="sr-Latn-RS" b="1" dirty="0"/>
                    </a:p>
                  </a:txBody>
                  <a:tcPr/>
                </a:tc>
                <a:tc>
                  <a:txBody>
                    <a:bodyPr/>
                    <a:lstStyle/>
                    <a:p>
                      <a:pPr algn="r"/>
                      <a:r>
                        <a:rPr lang="sr-Latn-RS" b="1" dirty="0" smtClean="0"/>
                        <a:t>1.428</a:t>
                      </a:r>
                      <a:endParaRPr lang="en-US" b="1" dirty="0"/>
                    </a:p>
                  </a:txBody>
                  <a:tcPr/>
                </a:tc>
                <a:tc>
                  <a:txBody>
                    <a:bodyPr/>
                    <a:lstStyle/>
                    <a:p>
                      <a:pPr algn="r"/>
                      <a:r>
                        <a:rPr lang="sr-Latn-RS" b="1" dirty="0" smtClean="0"/>
                        <a:t>1.350</a:t>
                      </a:r>
                      <a:endParaRPr lang="en-US" b="1" dirty="0"/>
                    </a:p>
                  </a:txBody>
                  <a:tcPr/>
                </a:tc>
                <a:extLst>
                  <a:ext uri="{0D108BD9-81ED-4DB2-BD59-A6C34878D82A}">
                    <a16:rowId xmlns:a16="http://schemas.microsoft.com/office/drawing/2014/main" val="10004"/>
                  </a:ext>
                </a:extLst>
              </a:tr>
              <a:tr h="422753">
                <a:tc>
                  <a:txBody>
                    <a:bodyPr/>
                    <a:lstStyle/>
                    <a:p>
                      <a:r>
                        <a:rPr lang="sr-Latn-RS" dirty="0" smtClean="0"/>
                        <a:t>RASHODI KAMATA</a:t>
                      </a:r>
                      <a:endParaRPr lang="sr-Latn-RS" dirty="0"/>
                    </a:p>
                  </a:txBody>
                  <a:tcPr/>
                </a:tc>
                <a:tc>
                  <a:txBody>
                    <a:bodyPr/>
                    <a:lstStyle/>
                    <a:p>
                      <a:pPr algn="r"/>
                      <a:r>
                        <a:rPr lang="sr-Latn-RS" dirty="0" smtClean="0"/>
                        <a:t>322</a:t>
                      </a:r>
                      <a:endParaRPr lang="en-US" dirty="0"/>
                    </a:p>
                  </a:txBody>
                  <a:tcPr/>
                </a:tc>
                <a:tc>
                  <a:txBody>
                    <a:bodyPr/>
                    <a:lstStyle/>
                    <a:p>
                      <a:pPr algn="r"/>
                      <a:r>
                        <a:rPr lang="sr-Latn-RS" dirty="0" smtClean="0"/>
                        <a:t>64</a:t>
                      </a:r>
                      <a:endParaRPr lang="en-US" dirty="0"/>
                    </a:p>
                  </a:txBody>
                  <a:tcPr/>
                </a:tc>
                <a:extLst>
                  <a:ext uri="{0D108BD9-81ED-4DB2-BD59-A6C34878D82A}">
                    <a16:rowId xmlns:a16="http://schemas.microsoft.com/office/drawing/2014/main" val="10005"/>
                  </a:ext>
                </a:extLst>
              </a:tr>
              <a:tr h="422753">
                <a:tc>
                  <a:txBody>
                    <a:bodyPr/>
                    <a:lstStyle/>
                    <a:p>
                      <a:r>
                        <a:rPr lang="sr-Latn-RS" dirty="0" smtClean="0"/>
                        <a:t>NEGATIVNE KURSNE RAZLIKE</a:t>
                      </a:r>
                      <a:endParaRPr lang="sr-Latn-RS" dirty="0"/>
                    </a:p>
                  </a:txBody>
                  <a:tcPr/>
                </a:tc>
                <a:tc>
                  <a:txBody>
                    <a:bodyPr/>
                    <a:lstStyle/>
                    <a:p>
                      <a:pPr algn="r"/>
                      <a:r>
                        <a:rPr lang="sr-Latn-RS" dirty="0" smtClean="0"/>
                        <a:t>1.106</a:t>
                      </a:r>
                      <a:endParaRPr lang="en-US" dirty="0"/>
                    </a:p>
                  </a:txBody>
                  <a:tcPr/>
                </a:tc>
                <a:tc>
                  <a:txBody>
                    <a:bodyPr/>
                    <a:lstStyle/>
                    <a:p>
                      <a:pPr algn="r"/>
                      <a:r>
                        <a:rPr lang="sr-Latn-RS" dirty="0" smtClean="0"/>
                        <a:t>1.286</a:t>
                      </a:r>
                      <a:endParaRPr lang="en-US" dirty="0"/>
                    </a:p>
                  </a:txBody>
                  <a:tcPr/>
                </a:tc>
                <a:extLst>
                  <a:ext uri="{0D108BD9-81ED-4DB2-BD59-A6C34878D82A}">
                    <a16:rowId xmlns:a16="http://schemas.microsoft.com/office/drawing/2014/main" val="10006"/>
                  </a:ext>
                </a:extLst>
              </a:tr>
              <a:tr h="422753">
                <a:tc>
                  <a:txBody>
                    <a:bodyPr/>
                    <a:lstStyle/>
                    <a:p>
                      <a:r>
                        <a:rPr lang="sr-Latn-RS" b="1" dirty="0" smtClean="0"/>
                        <a:t>DOBITAK IZ FINANSIRANJA</a:t>
                      </a:r>
                      <a:endParaRPr lang="sr-Latn-RS" b="1" dirty="0"/>
                    </a:p>
                  </a:txBody>
                  <a:tcPr/>
                </a:tc>
                <a:tc>
                  <a:txBody>
                    <a:bodyPr/>
                    <a:lstStyle/>
                    <a:p>
                      <a:pPr algn="r"/>
                      <a:r>
                        <a:rPr lang="sr-Latn-RS" b="1" dirty="0" smtClean="0"/>
                        <a:t>4.352</a:t>
                      </a:r>
                      <a:endParaRPr lang="en-US" b="1" dirty="0"/>
                    </a:p>
                  </a:txBody>
                  <a:tcPr/>
                </a:tc>
                <a:tc>
                  <a:txBody>
                    <a:bodyPr/>
                    <a:lstStyle/>
                    <a:p>
                      <a:pPr algn="r"/>
                      <a:endParaRPr lang="en-US" dirty="0"/>
                    </a:p>
                  </a:txBody>
                  <a:tcPr/>
                </a:tc>
                <a:extLst>
                  <a:ext uri="{0D108BD9-81ED-4DB2-BD59-A6C34878D82A}">
                    <a16:rowId xmlns:a16="http://schemas.microsoft.com/office/drawing/2014/main" val="10007"/>
                  </a:ext>
                </a:extLst>
              </a:tr>
              <a:tr h="422753">
                <a:tc>
                  <a:txBody>
                    <a:bodyPr/>
                    <a:lstStyle/>
                    <a:p>
                      <a:r>
                        <a:rPr lang="sr-Latn-RS" b="1" dirty="0" smtClean="0"/>
                        <a:t>GUBITAK IZ FINANSIRANJA</a:t>
                      </a:r>
                      <a:endParaRPr lang="sr-Latn-RS" b="1" dirty="0"/>
                    </a:p>
                  </a:txBody>
                  <a:tcPr/>
                </a:tc>
                <a:tc>
                  <a:txBody>
                    <a:bodyPr/>
                    <a:lstStyle/>
                    <a:p>
                      <a:pPr algn="just"/>
                      <a:endParaRPr lang="en-US" dirty="0"/>
                    </a:p>
                  </a:txBody>
                  <a:tcPr/>
                </a:tc>
                <a:tc>
                  <a:txBody>
                    <a:bodyPr/>
                    <a:lstStyle/>
                    <a:p>
                      <a:pPr algn="r"/>
                      <a:r>
                        <a:rPr lang="sr-Latn-RS" b="1" dirty="0" smtClean="0"/>
                        <a:t>164</a:t>
                      </a:r>
                      <a:endParaRPr lang="en-US" b="1" dirty="0"/>
                    </a:p>
                  </a:txBody>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9081889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1120" y="353695"/>
            <a:ext cx="10515600" cy="1325563"/>
          </a:xfrm>
        </p:spPr>
        <p:txBody>
          <a:bodyPr>
            <a:normAutofit/>
          </a:bodyPr>
          <a:lstStyle/>
          <a:p>
            <a:r>
              <a:rPr lang="sr-Latn-RS" sz="3600" b="1" dirty="0" smtClean="0">
                <a:latin typeface="Vijaya" pitchFamily="34" charset="0"/>
                <a:cs typeface="Vijaya" pitchFamily="34" charset="0"/>
              </a:rPr>
              <a:t>OSTALI PRIHODI I RASHODI</a:t>
            </a:r>
            <a:endParaRPr lang="sr-Latn-RS" sz="3600" dirty="0"/>
          </a:p>
        </p:txBody>
      </p:sp>
      <p:graphicFrame>
        <p:nvGraphicFramePr>
          <p:cNvPr id="3" name="Table 2"/>
          <p:cNvGraphicFramePr>
            <a:graphicFrameLocks noGrp="1"/>
          </p:cNvGraphicFramePr>
          <p:nvPr>
            <p:extLst>
              <p:ext uri="{D42A27DB-BD31-4B8C-83A1-F6EECF244321}">
                <p14:modId xmlns:p14="http://schemas.microsoft.com/office/powerpoint/2010/main" val="1591661843"/>
              </p:ext>
            </p:extLst>
          </p:nvPr>
        </p:nvGraphicFramePr>
        <p:xfrm>
          <a:off x="1714500" y="2192866"/>
          <a:ext cx="8127999" cy="1107440"/>
        </p:xfrm>
        <a:graphic>
          <a:graphicData uri="http://schemas.openxmlformats.org/drawingml/2006/table">
            <a:tbl>
              <a:tblPr firstRow="1" bandRow="1">
                <a:tableStyleId>{17292A2E-F333-43FB-9621-5CBBE7FDCDCB}</a:tableStyleId>
              </a:tblPr>
              <a:tblGrid>
                <a:gridCol w="2709333">
                  <a:extLst>
                    <a:ext uri="{9D8B030D-6E8A-4147-A177-3AD203B41FA5}">
                      <a16:colId xmlns:a16="http://schemas.microsoft.com/office/drawing/2014/main" val="20000"/>
                    </a:ext>
                  </a:extLst>
                </a:gridCol>
                <a:gridCol w="2709333">
                  <a:extLst>
                    <a:ext uri="{9D8B030D-6E8A-4147-A177-3AD203B41FA5}">
                      <a16:colId xmlns:a16="http://schemas.microsoft.com/office/drawing/2014/main" val="20001"/>
                    </a:ext>
                  </a:extLst>
                </a:gridCol>
                <a:gridCol w="2709333">
                  <a:extLst>
                    <a:ext uri="{9D8B030D-6E8A-4147-A177-3AD203B41FA5}">
                      <a16:colId xmlns:a16="http://schemas.microsoft.com/office/drawing/2014/main" val="20002"/>
                    </a:ext>
                  </a:extLst>
                </a:gridCol>
              </a:tblGrid>
              <a:tr h="370840">
                <a:tc>
                  <a:txBody>
                    <a:bodyPr/>
                    <a:lstStyle/>
                    <a:p>
                      <a:endParaRPr lang="sr-Latn-RS" dirty="0"/>
                    </a:p>
                  </a:txBody>
                  <a:tcPr/>
                </a:tc>
                <a:tc>
                  <a:txBody>
                    <a:bodyPr/>
                    <a:lstStyle/>
                    <a:p>
                      <a:pPr algn="r"/>
                      <a:r>
                        <a:rPr lang="sr-Latn-RS" dirty="0" smtClean="0"/>
                        <a:t>2019</a:t>
                      </a:r>
                      <a:endParaRPr lang="sr-Latn-RS" dirty="0"/>
                    </a:p>
                  </a:txBody>
                  <a:tcPr/>
                </a:tc>
                <a:tc>
                  <a:txBody>
                    <a:bodyPr/>
                    <a:lstStyle/>
                    <a:p>
                      <a:pPr algn="r"/>
                      <a:r>
                        <a:rPr lang="sr-Latn-RS" dirty="0" smtClean="0"/>
                        <a:t>2018</a:t>
                      </a:r>
                      <a:endParaRPr lang="sr-Latn-RS" dirty="0"/>
                    </a:p>
                  </a:txBody>
                  <a:tcPr/>
                </a:tc>
                <a:extLst>
                  <a:ext uri="{0D108BD9-81ED-4DB2-BD59-A6C34878D82A}">
                    <a16:rowId xmlns:a16="http://schemas.microsoft.com/office/drawing/2014/main" val="10000"/>
                  </a:ext>
                </a:extLst>
              </a:tr>
              <a:tr h="343267">
                <a:tc>
                  <a:txBody>
                    <a:bodyPr/>
                    <a:lstStyle/>
                    <a:p>
                      <a:r>
                        <a:rPr lang="sr-Latn-RS" b="1" dirty="0" smtClean="0"/>
                        <a:t>OSTALI PRIHODI</a:t>
                      </a:r>
                      <a:endParaRPr lang="sr-Latn-RS" b="1" dirty="0"/>
                    </a:p>
                  </a:txBody>
                  <a:tcPr/>
                </a:tc>
                <a:tc>
                  <a:txBody>
                    <a:bodyPr/>
                    <a:lstStyle/>
                    <a:p>
                      <a:pPr algn="r"/>
                      <a:r>
                        <a:rPr lang="sr-Latn-RS" b="1" dirty="0" smtClean="0"/>
                        <a:t>2.004</a:t>
                      </a:r>
                      <a:endParaRPr lang="en-US" b="1" dirty="0"/>
                    </a:p>
                  </a:txBody>
                  <a:tcPr/>
                </a:tc>
                <a:tc>
                  <a:txBody>
                    <a:bodyPr/>
                    <a:lstStyle/>
                    <a:p>
                      <a:pPr algn="r"/>
                      <a:r>
                        <a:rPr lang="sr-Latn-RS" b="1" dirty="0" smtClean="0"/>
                        <a:t>113</a:t>
                      </a:r>
                      <a:endParaRPr lang="en-US" b="1" dirty="0"/>
                    </a:p>
                  </a:txBody>
                  <a:tcPr/>
                </a:tc>
                <a:extLst>
                  <a:ext uri="{0D108BD9-81ED-4DB2-BD59-A6C34878D82A}">
                    <a16:rowId xmlns:a16="http://schemas.microsoft.com/office/drawing/2014/main" val="10001"/>
                  </a:ext>
                </a:extLst>
              </a:tr>
              <a:tr h="370840">
                <a:tc>
                  <a:txBody>
                    <a:bodyPr/>
                    <a:lstStyle/>
                    <a:p>
                      <a:r>
                        <a:rPr lang="sr-Latn-RS" b="1" dirty="0" smtClean="0"/>
                        <a:t>OSTALI RASHODI</a:t>
                      </a:r>
                      <a:endParaRPr lang="sr-Latn-RS" b="1" dirty="0"/>
                    </a:p>
                  </a:txBody>
                  <a:tcPr/>
                </a:tc>
                <a:tc>
                  <a:txBody>
                    <a:bodyPr/>
                    <a:lstStyle/>
                    <a:p>
                      <a:pPr algn="r"/>
                      <a:r>
                        <a:rPr lang="sr-Latn-RS" b="1" dirty="0" smtClean="0"/>
                        <a:t>7.432</a:t>
                      </a:r>
                      <a:endParaRPr lang="en-US" b="1" dirty="0"/>
                    </a:p>
                  </a:txBody>
                  <a:tcPr/>
                </a:tc>
                <a:tc>
                  <a:txBody>
                    <a:bodyPr/>
                    <a:lstStyle/>
                    <a:p>
                      <a:pPr algn="r"/>
                      <a:r>
                        <a:rPr lang="sr-Latn-RS" b="1" dirty="0" smtClean="0"/>
                        <a:t>817</a:t>
                      </a:r>
                      <a:endParaRPr lang="en-US" b="1" dirty="0"/>
                    </a:p>
                  </a:txBody>
                  <a:tcPr/>
                </a:tc>
                <a:extLst>
                  <a:ext uri="{0D108BD9-81ED-4DB2-BD59-A6C34878D82A}">
                    <a16:rowId xmlns:a16="http://schemas.microsoft.com/office/drawing/2014/main" val="10002"/>
                  </a:ext>
                </a:extLst>
              </a:tr>
            </a:tbl>
          </a:graphicData>
        </a:graphic>
      </p:graphicFrame>
      <p:sp>
        <p:nvSpPr>
          <p:cNvPr id="4" name="TextBox 3"/>
          <p:cNvSpPr txBox="1"/>
          <p:nvPr/>
        </p:nvSpPr>
        <p:spPr>
          <a:xfrm>
            <a:off x="1746912" y="3766783"/>
            <a:ext cx="8475261" cy="2246769"/>
          </a:xfrm>
          <a:prstGeom prst="rect">
            <a:avLst/>
          </a:prstGeom>
          <a:noFill/>
        </p:spPr>
        <p:txBody>
          <a:bodyPr wrap="square" rtlCol="0">
            <a:spAutoFit/>
          </a:bodyPr>
          <a:lstStyle/>
          <a:p>
            <a:pPr marL="285750" indent="-285750">
              <a:buFont typeface="Arial" pitchFamily="34" charset="0"/>
              <a:buChar char="•"/>
            </a:pPr>
            <a:r>
              <a:rPr lang="sr-Latn-RS" sz="2000" b="1" dirty="0"/>
              <a:t>Ostali prihodi</a:t>
            </a:r>
            <a:r>
              <a:rPr lang="sr-Latn-RS" sz="2000" dirty="0"/>
              <a:t> u iznosu od </a:t>
            </a:r>
            <a:r>
              <a:rPr lang="sr-Latn-RS" sz="2000" dirty="0" smtClean="0"/>
              <a:t>2.004 </a:t>
            </a:r>
            <a:r>
              <a:rPr lang="sr-Latn-RS" sz="2000" dirty="0"/>
              <a:t>hiljada odnose se na prihode od </a:t>
            </a:r>
            <a:r>
              <a:rPr lang="sr-Latn-RS" sz="2000" dirty="0" smtClean="0"/>
              <a:t>refundacija</a:t>
            </a:r>
          </a:p>
          <a:p>
            <a:pPr marL="285750" indent="-285750">
              <a:buFont typeface="Arial" pitchFamily="34" charset="0"/>
              <a:buChar char="•"/>
            </a:pPr>
            <a:endParaRPr lang="sr-Latn-RS" sz="2000" dirty="0"/>
          </a:p>
          <a:p>
            <a:pPr marL="285750" indent="-285750" algn="just">
              <a:buFont typeface="Arial" pitchFamily="34" charset="0"/>
              <a:buChar char="•"/>
            </a:pPr>
            <a:r>
              <a:rPr lang="sr-Latn-RS" sz="2000" b="1" dirty="0"/>
              <a:t>Ostali rashodi </a:t>
            </a:r>
            <a:r>
              <a:rPr lang="sr-Latn-RS" sz="2000" dirty="0"/>
              <a:t>u iznosu od </a:t>
            </a:r>
            <a:r>
              <a:rPr lang="sr-Latn-RS" sz="2000" dirty="0" smtClean="0"/>
              <a:t>7.432  </a:t>
            </a:r>
            <a:r>
              <a:rPr lang="sr-Latn-RS" sz="2000" dirty="0"/>
              <a:t>hiljada dinara odnose se na </a:t>
            </a:r>
            <a:r>
              <a:rPr lang="sr-Latn-RS" sz="2000" dirty="0" smtClean="0"/>
              <a:t>rashod po osnovu direktnog otpisa potraživanja (6 hiljada </a:t>
            </a:r>
            <a:r>
              <a:rPr lang="sr-Latn-RS" sz="2000" dirty="0"/>
              <a:t>dinara), </a:t>
            </a:r>
            <a:r>
              <a:rPr lang="sr-Latn-RS" sz="2000" dirty="0" smtClean="0"/>
              <a:t> otpisa osnovnih sredstava (8 hiljada), rashodi </a:t>
            </a:r>
            <a:r>
              <a:rPr lang="sr-Latn-RS" sz="2000" dirty="0"/>
              <a:t>iz ranijih godina </a:t>
            </a:r>
            <a:r>
              <a:rPr lang="sr-Latn-RS" sz="2000" dirty="0" smtClean="0"/>
              <a:t> (6.900 hiljada </a:t>
            </a:r>
            <a:r>
              <a:rPr lang="sr-Latn-RS" sz="2000" dirty="0"/>
              <a:t>dinara), umanjenje vrednosti zaliha reketa, teniskih loptica i mrežica </a:t>
            </a:r>
            <a:r>
              <a:rPr lang="sr-Latn-RS" sz="2000" dirty="0" smtClean="0"/>
              <a:t>(515 hiljada dinara) </a:t>
            </a:r>
            <a:r>
              <a:rPr lang="sr-Latn-RS" sz="2000" dirty="0"/>
              <a:t>i </a:t>
            </a:r>
            <a:r>
              <a:rPr lang="sr-Latn-RS" sz="2000" dirty="0" smtClean="0"/>
              <a:t>ostale rashode u </a:t>
            </a:r>
            <a:r>
              <a:rPr lang="sr-Latn-RS" sz="2000" dirty="0"/>
              <a:t>iznosu od </a:t>
            </a:r>
            <a:r>
              <a:rPr lang="sr-Latn-RS" sz="2000" dirty="0" smtClean="0"/>
              <a:t>3 hiljade dinara</a:t>
            </a:r>
            <a:endParaRPr lang="sr-Latn-RS" sz="2000" dirty="0"/>
          </a:p>
        </p:txBody>
      </p:sp>
    </p:spTree>
    <p:extLst>
      <p:ext uri="{BB962C8B-B14F-4D97-AF65-F5344CB8AC3E}">
        <p14:creationId xmlns:p14="http://schemas.microsoft.com/office/powerpoint/2010/main" val="23460686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01" y="140960"/>
            <a:ext cx="10552676" cy="609667"/>
          </a:xfrm>
        </p:spPr>
        <p:txBody>
          <a:bodyPr>
            <a:normAutofit/>
          </a:bodyPr>
          <a:lstStyle/>
          <a:p>
            <a:r>
              <a:rPr lang="sr-Latn-RS" sz="2800" b="1" dirty="0" smtClean="0">
                <a:latin typeface="Vijaya" pitchFamily="34" charset="0"/>
                <a:cs typeface="Vijaya" pitchFamily="34" charset="0"/>
              </a:rPr>
              <a:t>FINANSIJSKI REZULTAT</a:t>
            </a:r>
            <a:endParaRPr lang="sr-Latn-R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12996161"/>
              </p:ext>
            </p:extLst>
          </p:nvPr>
        </p:nvGraphicFramePr>
        <p:xfrm>
          <a:off x="709684" y="856227"/>
          <a:ext cx="10809026" cy="4572000"/>
        </p:xfrm>
        <a:graphic>
          <a:graphicData uri="http://schemas.openxmlformats.org/drawingml/2006/table">
            <a:tbl>
              <a:tblPr firstRow="1" bandRow="1">
                <a:tableStyleId>{17292A2E-F333-43FB-9621-5CBBE7FDCDCB}</a:tableStyleId>
              </a:tblPr>
              <a:tblGrid>
                <a:gridCol w="6305265">
                  <a:extLst>
                    <a:ext uri="{9D8B030D-6E8A-4147-A177-3AD203B41FA5}">
                      <a16:colId xmlns:a16="http://schemas.microsoft.com/office/drawing/2014/main" val="20000"/>
                    </a:ext>
                  </a:extLst>
                </a:gridCol>
                <a:gridCol w="2429302">
                  <a:extLst>
                    <a:ext uri="{9D8B030D-6E8A-4147-A177-3AD203B41FA5}">
                      <a16:colId xmlns:a16="http://schemas.microsoft.com/office/drawing/2014/main" val="20001"/>
                    </a:ext>
                  </a:extLst>
                </a:gridCol>
                <a:gridCol w="2074459">
                  <a:extLst>
                    <a:ext uri="{9D8B030D-6E8A-4147-A177-3AD203B41FA5}">
                      <a16:colId xmlns:a16="http://schemas.microsoft.com/office/drawing/2014/main" val="20002"/>
                    </a:ext>
                  </a:extLst>
                </a:gridCol>
              </a:tblGrid>
              <a:tr h="370840">
                <a:tc>
                  <a:txBody>
                    <a:bodyPr/>
                    <a:lstStyle/>
                    <a:p>
                      <a:endParaRPr lang="sr-Latn-RS" sz="1400" dirty="0"/>
                    </a:p>
                  </a:txBody>
                  <a:tcPr/>
                </a:tc>
                <a:tc>
                  <a:txBody>
                    <a:bodyPr/>
                    <a:lstStyle/>
                    <a:p>
                      <a:pPr algn="ctr"/>
                      <a:r>
                        <a:rPr lang="sr-Latn-RS" sz="2000" dirty="0" smtClean="0"/>
                        <a:t>201</a:t>
                      </a:r>
                      <a:r>
                        <a:rPr lang="sr-Latn-RS" sz="2000" dirty="0"/>
                        <a:t>9</a:t>
                      </a:r>
                      <a:endParaRPr lang="sr-Latn-RS" sz="2000" dirty="0" smtClean="0"/>
                    </a:p>
                  </a:txBody>
                  <a:tcPr/>
                </a:tc>
                <a:tc>
                  <a:txBody>
                    <a:bodyPr/>
                    <a:lstStyle/>
                    <a:p>
                      <a:pPr algn="ctr"/>
                      <a:r>
                        <a:rPr lang="sr-Latn-RS" sz="2000" dirty="0" smtClean="0"/>
                        <a:t>2018</a:t>
                      </a:r>
                      <a:endParaRPr lang="sr-Latn-RS" sz="2000" dirty="0"/>
                    </a:p>
                  </a:txBody>
                  <a:tcPr/>
                </a:tc>
                <a:extLst>
                  <a:ext uri="{0D108BD9-81ED-4DB2-BD59-A6C34878D82A}">
                    <a16:rowId xmlns:a16="http://schemas.microsoft.com/office/drawing/2014/main" val="10000"/>
                  </a:ext>
                </a:extLst>
              </a:tr>
              <a:tr h="370840">
                <a:tc>
                  <a:txBody>
                    <a:bodyPr/>
                    <a:lstStyle/>
                    <a:p>
                      <a:r>
                        <a:rPr lang="sr-Latn-RS" sz="1800" dirty="0" smtClean="0"/>
                        <a:t>VIŠAK PRIHODA NAD RASHODIMA IZ REDOVNOG POSLOVANJA PRE OPEREZIVANJA</a:t>
                      </a:r>
                      <a:endParaRPr lang="sr-Latn-RS" sz="1800" dirty="0"/>
                    </a:p>
                  </a:txBody>
                  <a:tcPr/>
                </a:tc>
                <a:tc>
                  <a:txBody>
                    <a:bodyPr/>
                    <a:lstStyle/>
                    <a:p>
                      <a:pPr algn="r"/>
                      <a:r>
                        <a:rPr lang="sr-Latn-RS" sz="2000" dirty="0" smtClean="0"/>
                        <a:t>25.127</a:t>
                      </a:r>
                      <a:endParaRPr lang="en-US" sz="2000" dirty="0"/>
                    </a:p>
                  </a:txBody>
                  <a:tcPr/>
                </a:tc>
                <a:tc>
                  <a:txBody>
                    <a:bodyPr/>
                    <a:lstStyle/>
                    <a:p>
                      <a:pPr algn="r"/>
                      <a:endParaRPr lang="sr-Latn-RS" sz="2000" dirty="0"/>
                    </a:p>
                  </a:txBody>
                  <a:tcPr/>
                </a:tc>
                <a:extLst>
                  <a:ext uri="{0D108BD9-81ED-4DB2-BD59-A6C34878D82A}">
                    <a16:rowId xmlns:a16="http://schemas.microsoft.com/office/drawing/2014/main" val="10001"/>
                  </a:ext>
                </a:extLst>
              </a:tr>
              <a:tr h="370840">
                <a:tc>
                  <a:txBody>
                    <a:bodyPr/>
                    <a:lstStyle/>
                    <a:p>
                      <a:r>
                        <a:rPr lang="sr-Latn-RS" sz="1800" dirty="0" smtClean="0"/>
                        <a:t>VIŠAK RASHODA NAD PRIHODIMA IZ REDOVNOG POSLOVANJA PRE OPEREZIVANJA</a:t>
                      </a:r>
                      <a:endParaRPr lang="sr-Latn-RS" sz="1800" dirty="0"/>
                    </a:p>
                  </a:txBody>
                  <a:tcPr/>
                </a:tc>
                <a:tc>
                  <a:txBody>
                    <a:bodyPr/>
                    <a:lstStyle/>
                    <a:p>
                      <a:pPr algn="r"/>
                      <a:endParaRPr lang="en-US" sz="2000" dirty="0"/>
                    </a:p>
                  </a:txBody>
                  <a:tcPr/>
                </a:tc>
                <a:tc>
                  <a:txBody>
                    <a:bodyPr/>
                    <a:lstStyle/>
                    <a:p>
                      <a:pPr algn="r"/>
                      <a:r>
                        <a:rPr lang="sr-Latn-RS" sz="2000" dirty="0" smtClean="0"/>
                        <a:t>34.677</a:t>
                      </a:r>
                      <a:endParaRPr lang="en-US" sz="2000" dirty="0"/>
                    </a:p>
                  </a:txBody>
                  <a:tcPr/>
                </a:tc>
                <a:extLst>
                  <a:ext uri="{0D108BD9-81ED-4DB2-BD59-A6C34878D82A}">
                    <a16:rowId xmlns:a16="http://schemas.microsoft.com/office/drawing/2014/main" val="10002"/>
                  </a:ext>
                </a:extLst>
              </a:tr>
              <a:tr h="370840">
                <a:tc>
                  <a:txBody>
                    <a:bodyPr/>
                    <a:lstStyle/>
                    <a:p>
                      <a:r>
                        <a:rPr lang="sr-Latn-RS" sz="1800" dirty="0" smtClean="0"/>
                        <a:t>VIŠAK PRIHODA NAD RASHODIMA,</a:t>
                      </a:r>
                      <a:r>
                        <a:rPr lang="sr-Latn-RS" sz="1800" baseline="0" dirty="0" smtClean="0"/>
                        <a:t> EFEKTI PROMENA RAČUNOVODSTVENIH POLITIKA I ISPRAVKA GREŠAKA IZ RANIJIH GODINA</a:t>
                      </a:r>
                      <a:endParaRPr lang="sr-Latn-RS" sz="1800" dirty="0"/>
                    </a:p>
                  </a:txBody>
                  <a:tcPr/>
                </a:tc>
                <a:tc>
                  <a:txBody>
                    <a:bodyPr/>
                    <a:lstStyle/>
                    <a:p>
                      <a:pPr algn="r"/>
                      <a:endParaRPr lang="en-US" sz="2000" dirty="0"/>
                    </a:p>
                  </a:txBody>
                  <a:tcPr/>
                </a:tc>
                <a:tc>
                  <a:txBody>
                    <a:bodyPr/>
                    <a:lstStyle/>
                    <a:p>
                      <a:pPr algn="r"/>
                      <a:endParaRPr lang="en-US" sz="2000" dirty="0"/>
                    </a:p>
                  </a:txBody>
                  <a:tcPr/>
                </a:tc>
                <a:extLst>
                  <a:ext uri="{0D108BD9-81ED-4DB2-BD59-A6C34878D82A}">
                    <a16:rowId xmlns:a16="http://schemas.microsoft.com/office/drawing/2014/main" val="10003"/>
                  </a:ext>
                </a:extLst>
              </a:tr>
              <a:tr h="370840">
                <a:tc>
                  <a:txBody>
                    <a:bodyPr/>
                    <a:lstStyle/>
                    <a:p>
                      <a:r>
                        <a:rPr lang="sr-Latn-RS" sz="1800" dirty="0" smtClean="0"/>
                        <a:t>VIŠAK PRIHODA NAD RASHODIMA PRE OPOREZIVANJA</a:t>
                      </a:r>
                      <a:endParaRPr lang="sr-Latn-RS" sz="1800" b="1" dirty="0"/>
                    </a:p>
                  </a:txBody>
                  <a:tcPr/>
                </a:tc>
                <a:tc>
                  <a:txBody>
                    <a:bodyPr/>
                    <a:lstStyle/>
                    <a:p>
                      <a:pPr algn="r"/>
                      <a:r>
                        <a:rPr lang="sr-Latn-RS" sz="2000" dirty="0" smtClean="0"/>
                        <a:t>25.127</a:t>
                      </a:r>
                      <a:endParaRPr lang="en-US" sz="2000" dirty="0"/>
                    </a:p>
                  </a:txBody>
                  <a:tcPr/>
                </a:tc>
                <a:tc>
                  <a:txBody>
                    <a:bodyPr/>
                    <a:lstStyle/>
                    <a:p>
                      <a:pPr algn="r"/>
                      <a:endParaRPr lang="en-US" sz="2000" dirty="0"/>
                    </a:p>
                  </a:txBody>
                  <a:tcPr/>
                </a:tc>
                <a:extLst>
                  <a:ext uri="{0D108BD9-81ED-4DB2-BD59-A6C34878D82A}">
                    <a16:rowId xmlns:a16="http://schemas.microsoft.com/office/drawing/2014/main" val="10004"/>
                  </a:ext>
                </a:extLst>
              </a:tr>
              <a:tr h="370840">
                <a:tc>
                  <a:txBody>
                    <a:bodyPr/>
                    <a:lstStyle/>
                    <a:p>
                      <a:r>
                        <a:rPr lang="sr-Latn-RS" sz="1800" dirty="0" smtClean="0"/>
                        <a:t>VIŠAK RASHODA NAD PRIHODIMA PRE OPOREZIVANJA</a:t>
                      </a:r>
                      <a:endParaRPr lang="sr-Latn-RS" sz="1800" b="1" dirty="0"/>
                    </a:p>
                  </a:txBody>
                  <a:tcPr/>
                </a:tc>
                <a:tc>
                  <a:txBody>
                    <a:bodyPr/>
                    <a:lstStyle/>
                    <a:p>
                      <a:pPr algn="r"/>
                      <a:endParaRPr lang="en-US" sz="2000" dirty="0"/>
                    </a:p>
                  </a:txBody>
                  <a:tcPr/>
                </a:tc>
                <a:tc>
                  <a:txBody>
                    <a:bodyPr/>
                    <a:lstStyle/>
                    <a:p>
                      <a:pPr algn="r"/>
                      <a:r>
                        <a:rPr lang="sr-Latn-RS" sz="2000" dirty="0" smtClean="0"/>
                        <a:t>34.677</a:t>
                      </a:r>
                      <a:endParaRPr lang="en-US" sz="2000" dirty="0"/>
                    </a:p>
                  </a:txBody>
                  <a:tcPr/>
                </a:tc>
                <a:extLst>
                  <a:ext uri="{0D108BD9-81ED-4DB2-BD59-A6C34878D82A}">
                    <a16:rowId xmlns:a16="http://schemas.microsoft.com/office/drawing/2014/main" val="10005"/>
                  </a:ext>
                </a:extLst>
              </a:tr>
              <a:tr h="370840">
                <a:tc>
                  <a:txBody>
                    <a:bodyPr/>
                    <a:lstStyle/>
                    <a:p>
                      <a:r>
                        <a:rPr lang="sr-Latn-RS" sz="1800" dirty="0" smtClean="0"/>
                        <a:t>PORESKI RASHOD PERIODA</a:t>
                      </a:r>
                      <a:endParaRPr lang="sr-Latn-RS" sz="1800" dirty="0"/>
                    </a:p>
                  </a:txBody>
                  <a:tcPr/>
                </a:tc>
                <a:tc>
                  <a:txBody>
                    <a:bodyPr/>
                    <a:lstStyle/>
                    <a:p>
                      <a:pPr algn="r"/>
                      <a:r>
                        <a:rPr lang="sr-Latn-RS" sz="2000" dirty="0" smtClean="0"/>
                        <a:t>782</a:t>
                      </a:r>
                      <a:endParaRPr lang="en-US" sz="2000" dirty="0"/>
                    </a:p>
                  </a:txBody>
                  <a:tcPr/>
                </a:tc>
                <a:tc>
                  <a:txBody>
                    <a:bodyPr/>
                    <a:lstStyle/>
                    <a:p>
                      <a:pPr algn="r"/>
                      <a:endParaRPr lang="en-US" sz="2000" dirty="0"/>
                    </a:p>
                  </a:txBody>
                  <a:tcPr/>
                </a:tc>
                <a:extLst>
                  <a:ext uri="{0D108BD9-81ED-4DB2-BD59-A6C34878D82A}">
                    <a16:rowId xmlns:a16="http://schemas.microsoft.com/office/drawing/2014/main" val="10006"/>
                  </a:ext>
                </a:extLst>
              </a:tr>
              <a:tr h="370840">
                <a:tc>
                  <a:txBody>
                    <a:bodyPr/>
                    <a:lstStyle/>
                    <a:p>
                      <a:r>
                        <a:rPr lang="sr-Latn-RS" sz="1800" b="1" dirty="0" smtClean="0"/>
                        <a:t>NETO VIŠAK PRIHODA NAD RASHODIMA</a:t>
                      </a:r>
                      <a:endParaRPr lang="sr-Latn-RS" sz="1800" b="1" dirty="0"/>
                    </a:p>
                  </a:txBody>
                  <a:tcPr/>
                </a:tc>
                <a:tc>
                  <a:txBody>
                    <a:bodyPr/>
                    <a:lstStyle/>
                    <a:p>
                      <a:pPr algn="r"/>
                      <a:r>
                        <a:rPr lang="sr-Latn-RS" sz="2000" b="1" dirty="0" smtClean="0"/>
                        <a:t>24.345</a:t>
                      </a:r>
                      <a:endParaRPr lang="en-US" sz="2000" b="1" dirty="0"/>
                    </a:p>
                  </a:txBody>
                  <a:tcPr/>
                </a:tc>
                <a:tc>
                  <a:txBody>
                    <a:bodyPr/>
                    <a:lstStyle/>
                    <a:p>
                      <a:pPr algn="r"/>
                      <a:endParaRPr lang="en-US" sz="2000" dirty="0"/>
                    </a:p>
                  </a:txBody>
                  <a:tcPr/>
                </a:tc>
                <a:extLst>
                  <a:ext uri="{0D108BD9-81ED-4DB2-BD59-A6C34878D82A}">
                    <a16:rowId xmlns:a16="http://schemas.microsoft.com/office/drawing/2014/main" val="10007"/>
                  </a:ext>
                </a:extLst>
              </a:tr>
              <a:tr h="370840">
                <a:tc>
                  <a:txBody>
                    <a:bodyPr/>
                    <a:lstStyle/>
                    <a:p>
                      <a:r>
                        <a:rPr lang="sr-Latn-RS" sz="1800" b="1" dirty="0" smtClean="0"/>
                        <a:t>NETO VIŠAK RASHODA NAD PRIHODIMA</a:t>
                      </a:r>
                      <a:endParaRPr lang="sr-Latn-RS" sz="1800" b="1" dirty="0"/>
                    </a:p>
                  </a:txBody>
                  <a:tcPr/>
                </a:tc>
                <a:tc>
                  <a:txBody>
                    <a:bodyPr/>
                    <a:lstStyle/>
                    <a:p>
                      <a:pPr algn="r"/>
                      <a:endParaRPr lang="en-US" sz="2000" dirty="0"/>
                    </a:p>
                  </a:txBody>
                  <a:tcPr/>
                </a:tc>
                <a:tc>
                  <a:txBody>
                    <a:bodyPr/>
                    <a:lstStyle/>
                    <a:p>
                      <a:pPr algn="r"/>
                      <a:r>
                        <a:rPr lang="sr-Latn-RS" sz="2000" b="1" dirty="0" smtClean="0"/>
                        <a:t>34.677</a:t>
                      </a:r>
                      <a:endParaRPr lang="en-US" sz="2000" b="1" dirty="0"/>
                    </a:p>
                  </a:txBody>
                  <a:tcPr/>
                </a:tc>
                <a:extLst>
                  <a:ext uri="{0D108BD9-81ED-4DB2-BD59-A6C34878D82A}">
                    <a16:rowId xmlns:a16="http://schemas.microsoft.com/office/drawing/2014/main" val="10008"/>
                  </a:ext>
                </a:extLst>
              </a:tr>
            </a:tbl>
          </a:graphicData>
        </a:graphic>
      </p:graphicFrame>
      <p:sp>
        <p:nvSpPr>
          <p:cNvPr id="3" name="TextBox 2"/>
          <p:cNvSpPr txBox="1"/>
          <p:nvPr/>
        </p:nvSpPr>
        <p:spPr>
          <a:xfrm>
            <a:off x="709684" y="5664074"/>
            <a:ext cx="10836322" cy="830997"/>
          </a:xfrm>
          <a:prstGeom prst="rect">
            <a:avLst/>
          </a:prstGeom>
          <a:noFill/>
        </p:spPr>
        <p:txBody>
          <a:bodyPr wrap="square" rtlCol="0">
            <a:spAutoFit/>
          </a:bodyPr>
          <a:lstStyle/>
          <a:p>
            <a:r>
              <a:rPr lang="sr-Latn-RS" sz="2400" dirty="0"/>
              <a:t>U </a:t>
            </a:r>
            <a:r>
              <a:rPr lang="sr-Latn-RS" sz="2400" dirty="0" smtClean="0"/>
              <a:t>2019. </a:t>
            </a:r>
            <a:r>
              <a:rPr lang="sr-Latn-RS" sz="2400" dirty="0"/>
              <a:t>godini ostvaren je </a:t>
            </a:r>
            <a:r>
              <a:rPr lang="sr-Latn-RS" sz="2400" b="1" i="1" dirty="0" smtClean="0">
                <a:solidFill>
                  <a:schemeClr val="accent2"/>
                </a:solidFill>
              </a:rPr>
              <a:t>dobitak</a:t>
            </a:r>
            <a:r>
              <a:rPr lang="sr-Latn-RS" sz="2400" dirty="0" smtClean="0"/>
              <a:t> </a:t>
            </a:r>
            <a:r>
              <a:rPr lang="sr-Latn-RS" sz="2400" dirty="0"/>
              <a:t>u iznosu od </a:t>
            </a:r>
            <a:r>
              <a:rPr lang="sr-Latn-RS" sz="2400" b="1" dirty="0" smtClean="0">
                <a:solidFill>
                  <a:schemeClr val="accent2"/>
                </a:solidFill>
              </a:rPr>
              <a:t>24.345 </a:t>
            </a:r>
            <a:r>
              <a:rPr lang="sr-Latn-RS" sz="2400" b="1" dirty="0">
                <a:solidFill>
                  <a:schemeClr val="accent2"/>
                </a:solidFill>
              </a:rPr>
              <a:t>hiljada </a:t>
            </a:r>
            <a:r>
              <a:rPr lang="sr-Latn-RS" sz="2400" dirty="0"/>
              <a:t>dinara u odnosu na prethodnu godinu koja je završena sa </a:t>
            </a:r>
            <a:r>
              <a:rPr lang="sr-Latn-RS" sz="2400" i="1" dirty="0" smtClean="0"/>
              <a:t>gubitkom</a:t>
            </a:r>
            <a:r>
              <a:rPr lang="sr-Latn-RS" sz="2400" dirty="0" smtClean="0"/>
              <a:t> </a:t>
            </a:r>
            <a:r>
              <a:rPr lang="sr-Latn-RS" sz="2400" dirty="0"/>
              <a:t>od </a:t>
            </a:r>
            <a:r>
              <a:rPr lang="sr-Latn-RS" sz="2400" dirty="0" smtClean="0"/>
              <a:t>34.677 hiljada </a:t>
            </a:r>
            <a:r>
              <a:rPr lang="sr-Latn-RS" sz="2400" dirty="0"/>
              <a:t>dinara</a:t>
            </a:r>
            <a:endParaRPr lang="en-US" sz="2400" dirty="0"/>
          </a:p>
        </p:txBody>
      </p:sp>
    </p:spTree>
    <p:extLst>
      <p:ext uri="{BB962C8B-B14F-4D97-AF65-F5344CB8AC3E}">
        <p14:creationId xmlns:p14="http://schemas.microsoft.com/office/powerpoint/2010/main" val="18708490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620" y="479425"/>
            <a:ext cx="10515600" cy="1325563"/>
          </a:xfrm>
        </p:spPr>
        <p:txBody>
          <a:bodyPr/>
          <a:lstStyle/>
          <a:p>
            <a:r>
              <a:rPr lang="sr-Latn-RS" dirty="0" smtClean="0">
                <a:latin typeface="Bradley Hand ITC" panose="03070402050302030203" pitchFamily="66" charset="0"/>
              </a:rPr>
              <a:t>AKTIVA</a:t>
            </a:r>
            <a:endParaRPr lang="sr-Latn-RS" dirty="0">
              <a:latin typeface="Bradley Hand ITC" panose="03070402050302030203" pitchFamily="66"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809953222"/>
              </p:ext>
            </p:extLst>
          </p:nvPr>
        </p:nvGraphicFramePr>
        <p:xfrm>
          <a:off x="3152634" y="428147"/>
          <a:ext cx="8352430" cy="5149693"/>
        </p:xfrm>
        <a:graphic>
          <a:graphicData uri="http://schemas.openxmlformats.org/drawingml/2006/table">
            <a:tbl>
              <a:tblPr firstRow="1" bandRow="1">
                <a:tableStyleId>{17292A2E-F333-43FB-9621-5CBBE7FDCDCB}</a:tableStyleId>
              </a:tblPr>
              <a:tblGrid>
                <a:gridCol w="3998793">
                  <a:extLst>
                    <a:ext uri="{9D8B030D-6E8A-4147-A177-3AD203B41FA5}">
                      <a16:colId xmlns:a16="http://schemas.microsoft.com/office/drawing/2014/main" val="20000"/>
                    </a:ext>
                  </a:extLst>
                </a:gridCol>
                <a:gridCol w="2169994">
                  <a:extLst>
                    <a:ext uri="{9D8B030D-6E8A-4147-A177-3AD203B41FA5}">
                      <a16:colId xmlns:a16="http://schemas.microsoft.com/office/drawing/2014/main" val="20001"/>
                    </a:ext>
                  </a:extLst>
                </a:gridCol>
                <a:gridCol w="2183643">
                  <a:extLst>
                    <a:ext uri="{9D8B030D-6E8A-4147-A177-3AD203B41FA5}">
                      <a16:colId xmlns:a16="http://schemas.microsoft.com/office/drawing/2014/main" val="20002"/>
                    </a:ext>
                  </a:extLst>
                </a:gridCol>
              </a:tblGrid>
              <a:tr h="306614">
                <a:tc>
                  <a:txBody>
                    <a:bodyPr/>
                    <a:lstStyle/>
                    <a:p>
                      <a:endParaRPr lang="sr-Latn-RS" sz="1200" dirty="0"/>
                    </a:p>
                  </a:txBody>
                  <a:tcPr/>
                </a:tc>
                <a:tc>
                  <a:txBody>
                    <a:bodyPr/>
                    <a:lstStyle/>
                    <a:p>
                      <a:pPr algn="ctr"/>
                      <a:r>
                        <a:rPr lang="sr-Latn-RS" sz="1800" dirty="0" smtClean="0"/>
                        <a:t>2019</a:t>
                      </a:r>
                      <a:endParaRPr lang="sr-Latn-RS" sz="1800" dirty="0"/>
                    </a:p>
                  </a:txBody>
                  <a:tcPr/>
                </a:tc>
                <a:tc>
                  <a:txBody>
                    <a:bodyPr/>
                    <a:lstStyle/>
                    <a:p>
                      <a:pPr algn="ctr"/>
                      <a:r>
                        <a:rPr lang="sr-Latn-RS" sz="1800" dirty="0" smtClean="0"/>
                        <a:t>2018</a:t>
                      </a:r>
                      <a:endParaRPr lang="sr-Latn-RS" sz="1800" dirty="0"/>
                    </a:p>
                  </a:txBody>
                  <a:tcPr/>
                </a:tc>
                <a:extLst>
                  <a:ext uri="{0D108BD9-81ED-4DB2-BD59-A6C34878D82A}">
                    <a16:rowId xmlns:a16="http://schemas.microsoft.com/office/drawing/2014/main" val="10000"/>
                  </a:ext>
                </a:extLst>
              </a:tr>
              <a:tr h="306614">
                <a:tc>
                  <a:txBody>
                    <a:bodyPr/>
                    <a:lstStyle/>
                    <a:p>
                      <a:r>
                        <a:rPr lang="sr-Latn-RS" sz="1800" b="1" dirty="0" smtClean="0"/>
                        <a:t>STALNA IMOVINA</a:t>
                      </a:r>
                      <a:endParaRPr lang="sr-Latn-RS" sz="1800" b="1" dirty="0"/>
                    </a:p>
                  </a:txBody>
                  <a:tcPr/>
                </a:tc>
                <a:tc>
                  <a:txBody>
                    <a:bodyPr/>
                    <a:lstStyle/>
                    <a:p>
                      <a:pPr algn="r"/>
                      <a:r>
                        <a:rPr lang="sr-Latn-RS" b="1" dirty="0" smtClean="0"/>
                        <a:t>1.123</a:t>
                      </a:r>
                      <a:endParaRPr lang="en-US" b="1" dirty="0"/>
                    </a:p>
                  </a:txBody>
                  <a:tcPr/>
                </a:tc>
                <a:tc>
                  <a:txBody>
                    <a:bodyPr/>
                    <a:lstStyle/>
                    <a:p>
                      <a:pPr algn="r"/>
                      <a:r>
                        <a:rPr lang="sr-Latn-RS" sz="1800" b="1" dirty="0" smtClean="0"/>
                        <a:t>3.096</a:t>
                      </a:r>
                      <a:endParaRPr lang="en-US" sz="1800" b="1" dirty="0"/>
                    </a:p>
                  </a:txBody>
                  <a:tcPr/>
                </a:tc>
                <a:extLst>
                  <a:ext uri="{0D108BD9-81ED-4DB2-BD59-A6C34878D82A}">
                    <a16:rowId xmlns:a16="http://schemas.microsoft.com/office/drawing/2014/main" val="10001"/>
                  </a:ext>
                </a:extLst>
              </a:tr>
              <a:tr h="306614">
                <a:tc>
                  <a:txBody>
                    <a:bodyPr/>
                    <a:lstStyle/>
                    <a:p>
                      <a:r>
                        <a:rPr lang="sr-Latn-RS" sz="1800" dirty="0" smtClean="0"/>
                        <a:t>POSTROJENJA I OPREMA</a:t>
                      </a:r>
                      <a:endParaRPr lang="sr-Latn-RS" sz="1800" dirty="0"/>
                    </a:p>
                  </a:txBody>
                  <a:tcPr/>
                </a:tc>
                <a:tc>
                  <a:txBody>
                    <a:bodyPr/>
                    <a:lstStyle/>
                    <a:p>
                      <a:pPr algn="r"/>
                      <a:r>
                        <a:rPr lang="sr-Latn-RS" dirty="0" smtClean="0"/>
                        <a:t>1.123</a:t>
                      </a:r>
                      <a:endParaRPr lang="en-US" dirty="0"/>
                    </a:p>
                  </a:txBody>
                  <a:tcPr/>
                </a:tc>
                <a:tc>
                  <a:txBody>
                    <a:bodyPr/>
                    <a:lstStyle/>
                    <a:p>
                      <a:pPr algn="r"/>
                      <a:r>
                        <a:rPr lang="sr-Latn-RS" sz="1800" dirty="0" smtClean="0"/>
                        <a:t>3.096</a:t>
                      </a:r>
                      <a:endParaRPr lang="en-US" sz="1800" dirty="0"/>
                    </a:p>
                  </a:txBody>
                  <a:tcPr/>
                </a:tc>
                <a:extLst>
                  <a:ext uri="{0D108BD9-81ED-4DB2-BD59-A6C34878D82A}">
                    <a16:rowId xmlns:a16="http://schemas.microsoft.com/office/drawing/2014/main" val="10002"/>
                  </a:ext>
                </a:extLst>
              </a:tr>
              <a:tr h="306614">
                <a:tc>
                  <a:txBody>
                    <a:bodyPr/>
                    <a:lstStyle/>
                    <a:p>
                      <a:r>
                        <a:rPr lang="sr-Latn-RS" sz="1800" b="1" dirty="0" smtClean="0"/>
                        <a:t>OBRTNA IMOVINA</a:t>
                      </a:r>
                      <a:endParaRPr lang="sr-Latn-RS" sz="1800" b="1" dirty="0"/>
                    </a:p>
                  </a:txBody>
                  <a:tcPr/>
                </a:tc>
                <a:tc>
                  <a:txBody>
                    <a:bodyPr/>
                    <a:lstStyle/>
                    <a:p>
                      <a:pPr algn="r"/>
                      <a:r>
                        <a:rPr lang="sr-Latn-RS" b="1" dirty="0" smtClean="0"/>
                        <a:t>22.486</a:t>
                      </a:r>
                      <a:endParaRPr lang="en-US" b="1" dirty="0"/>
                    </a:p>
                  </a:txBody>
                  <a:tcPr/>
                </a:tc>
                <a:tc>
                  <a:txBody>
                    <a:bodyPr/>
                    <a:lstStyle/>
                    <a:p>
                      <a:pPr algn="r"/>
                      <a:r>
                        <a:rPr lang="sr-Latn-RS" sz="1800" b="1" dirty="0" smtClean="0"/>
                        <a:t>9.530</a:t>
                      </a:r>
                      <a:endParaRPr lang="en-US" sz="1800" b="1" dirty="0"/>
                    </a:p>
                  </a:txBody>
                  <a:tcPr/>
                </a:tc>
                <a:extLst>
                  <a:ext uri="{0D108BD9-81ED-4DB2-BD59-A6C34878D82A}">
                    <a16:rowId xmlns:a16="http://schemas.microsoft.com/office/drawing/2014/main" val="10003"/>
                  </a:ext>
                </a:extLst>
              </a:tr>
              <a:tr h="306614">
                <a:tc>
                  <a:txBody>
                    <a:bodyPr/>
                    <a:lstStyle/>
                    <a:p>
                      <a:r>
                        <a:rPr lang="sr-Latn-RS" sz="1800" i="0" dirty="0" smtClean="0"/>
                        <a:t>ZALIHE</a:t>
                      </a:r>
                      <a:endParaRPr lang="sr-Latn-RS" sz="1800" i="0" dirty="0"/>
                    </a:p>
                  </a:txBody>
                  <a:tcPr/>
                </a:tc>
                <a:tc>
                  <a:txBody>
                    <a:bodyPr/>
                    <a:lstStyle/>
                    <a:p>
                      <a:pPr algn="r"/>
                      <a:r>
                        <a:rPr lang="sr-Latn-RS" dirty="0" smtClean="0"/>
                        <a:t>2.127</a:t>
                      </a:r>
                      <a:endParaRPr lang="en-US" dirty="0"/>
                    </a:p>
                  </a:txBody>
                  <a:tcPr/>
                </a:tc>
                <a:tc>
                  <a:txBody>
                    <a:bodyPr/>
                    <a:lstStyle/>
                    <a:p>
                      <a:pPr algn="r"/>
                      <a:r>
                        <a:rPr lang="sr-Latn-RS" sz="1800" dirty="0" smtClean="0"/>
                        <a:t>5.882</a:t>
                      </a:r>
                      <a:endParaRPr lang="en-US" sz="1800" dirty="0"/>
                    </a:p>
                  </a:txBody>
                  <a:tcPr/>
                </a:tc>
                <a:extLst>
                  <a:ext uri="{0D108BD9-81ED-4DB2-BD59-A6C34878D82A}">
                    <a16:rowId xmlns:a16="http://schemas.microsoft.com/office/drawing/2014/main" val="10004"/>
                  </a:ext>
                </a:extLst>
              </a:tr>
              <a:tr h="306614">
                <a:tc>
                  <a:txBody>
                    <a:bodyPr/>
                    <a:lstStyle/>
                    <a:p>
                      <a:r>
                        <a:rPr lang="sr-Latn-RS" sz="1600" i="1" dirty="0" smtClean="0"/>
                        <a:t>     - ZALIHE MATERIJALA</a:t>
                      </a:r>
                      <a:endParaRPr lang="sr-Latn-RS" sz="1600" i="1" dirty="0"/>
                    </a:p>
                  </a:txBody>
                  <a:tcPr/>
                </a:tc>
                <a:tc>
                  <a:txBody>
                    <a:bodyPr/>
                    <a:lstStyle/>
                    <a:p>
                      <a:pPr algn="r"/>
                      <a:r>
                        <a:rPr lang="sr-Latn-RS" sz="1600" dirty="0" smtClean="0"/>
                        <a:t>1.477</a:t>
                      </a:r>
                      <a:endParaRPr lang="en-US" sz="1600" dirty="0"/>
                    </a:p>
                  </a:txBody>
                  <a:tcPr/>
                </a:tc>
                <a:tc>
                  <a:txBody>
                    <a:bodyPr/>
                    <a:lstStyle/>
                    <a:p>
                      <a:pPr algn="r"/>
                      <a:r>
                        <a:rPr lang="sr-Latn-RS" sz="1800" dirty="0" smtClean="0"/>
                        <a:t>1.992</a:t>
                      </a:r>
                      <a:endParaRPr lang="en-US" sz="1800" dirty="0"/>
                    </a:p>
                  </a:txBody>
                  <a:tcPr/>
                </a:tc>
                <a:extLst>
                  <a:ext uri="{0D108BD9-81ED-4DB2-BD59-A6C34878D82A}">
                    <a16:rowId xmlns:a16="http://schemas.microsoft.com/office/drawing/2014/main" val="10005"/>
                  </a:ext>
                </a:extLst>
              </a:tr>
              <a:tr h="306614">
                <a:tc>
                  <a:txBody>
                    <a:bodyPr/>
                    <a:lstStyle/>
                    <a:p>
                      <a:r>
                        <a:rPr lang="sr-Latn-RS" sz="1600" i="1" dirty="0" smtClean="0"/>
                        <a:t>     - PLAĆENI AVANSI ZA ZALIHE I USLUGE</a:t>
                      </a:r>
                      <a:endParaRPr lang="sr-Latn-RS" sz="1600" i="1" dirty="0"/>
                    </a:p>
                  </a:txBody>
                  <a:tcPr/>
                </a:tc>
                <a:tc>
                  <a:txBody>
                    <a:bodyPr/>
                    <a:lstStyle/>
                    <a:p>
                      <a:pPr algn="r"/>
                      <a:r>
                        <a:rPr lang="sr-Latn-RS" sz="1600" dirty="0" smtClean="0"/>
                        <a:t>650</a:t>
                      </a:r>
                      <a:endParaRPr lang="en-US" sz="1600" dirty="0"/>
                    </a:p>
                  </a:txBody>
                  <a:tcPr/>
                </a:tc>
                <a:tc>
                  <a:txBody>
                    <a:bodyPr/>
                    <a:lstStyle/>
                    <a:p>
                      <a:pPr algn="r"/>
                      <a:r>
                        <a:rPr lang="sr-Latn-RS" sz="1800" dirty="0" smtClean="0"/>
                        <a:t>3.890</a:t>
                      </a:r>
                      <a:endParaRPr lang="en-US" sz="1800" dirty="0"/>
                    </a:p>
                  </a:txBody>
                  <a:tcPr/>
                </a:tc>
                <a:extLst>
                  <a:ext uri="{0D108BD9-81ED-4DB2-BD59-A6C34878D82A}">
                    <a16:rowId xmlns:a16="http://schemas.microsoft.com/office/drawing/2014/main" val="10006"/>
                  </a:ext>
                </a:extLst>
              </a:tr>
              <a:tr h="306614">
                <a:tc>
                  <a:txBody>
                    <a:bodyPr/>
                    <a:lstStyle/>
                    <a:p>
                      <a:r>
                        <a:rPr lang="sr-Latn-RS" sz="1800" dirty="0" smtClean="0"/>
                        <a:t>POTRAŽIVANJA PO OSNOVU PRODAJE</a:t>
                      </a:r>
                      <a:endParaRPr lang="sr-Latn-RS" sz="1800" dirty="0"/>
                    </a:p>
                  </a:txBody>
                  <a:tcPr/>
                </a:tc>
                <a:tc>
                  <a:txBody>
                    <a:bodyPr/>
                    <a:lstStyle/>
                    <a:p>
                      <a:pPr algn="r"/>
                      <a:r>
                        <a:rPr lang="sr-Latn-RS" dirty="0" smtClean="0"/>
                        <a:t>3.481</a:t>
                      </a:r>
                      <a:endParaRPr lang="en-US" dirty="0"/>
                    </a:p>
                  </a:txBody>
                  <a:tcPr/>
                </a:tc>
                <a:tc>
                  <a:txBody>
                    <a:bodyPr/>
                    <a:lstStyle/>
                    <a:p>
                      <a:pPr algn="r"/>
                      <a:r>
                        <a:rPr lang="sr-Latn-RS" sz="1800" dirty="0" smtClean="0"/>
                        <a:t>5</a:t>
                      </a:r>
                      <a:endParaRPr lang="en-US" sz="1800" dirty="0"/>
                    </a:p>
                  </a:txBody>
                  <a:tcPr/>
                </a:tc>
                <a:extLst>
                  <a:ext uri="{0D108BD9-81ED-4DB2-BD59-A6C34878D82A}">
                    <a16:rowId xmlns:a16="http://schemas.microsoft.com/office/drawing/2014/main" val="10007"/>
                  </a:ext>
                </a:extLst>
              </a:tr>
              <a:tr h="306614">
                <a:tc>
                  <a:txBody>
                    <a:bodyPr/>
                    <a:lstStyle/>
                    <a:p>
                      <a:r>
                        <a:rPr lang="sr-Latn-RS" sz="1800" dirty="0" smtClean="0"/>
                        <a:t>DRUGA POTRAŽIVANJA</a:t>
                      </a:r>
                      <a:endParaRPr lang="sr-Latn-RS" sz="1800" dirty="0"/>
                    </a:p>
                  </a:txBody>
                  <a:tcPr/>
                </a:tc>
                <a:tc>
                  <a:txBody>
                    <a:bodyPr/>
                    <a:lstStyle/>
                    <a:p>
                      <a:pPr algn="r"/>
                      <a:r>
                        <a:rPr lang="sr-Latn-RS" dirty="0" smtClean="0"/>
                        <a:t>478</a:t>
                      </a:r>
                      <a:endParaRPr lang="en-US" dirty="0"/>
                    </a:p>
                  </a:txBody>
                  <a:tcPr/>
                </a:tc>
                <a:tc>
                  <a:txBody>
                    <a:bodyPr/>
                    <a:lstStyle/>
                    <a:p>
                      <a:pPr algn="r"/>
                      <a:r>
                        <a:rPr lang="sr-Latn-RS" sz="1800" dirty="0" smtClean="0"/>
                        <a:t>613</a:t>
                      </a:r>
                      <a:endParaRPr lang="en-US" sz="1800" dirty="0"/>
                    </a:p>
                  </a:txBody>
                  <a:tcPr/>
                </a:tc>
                <a:extLst>
                  <a:ext uri="{0D108BD9-81ED-4DB2-BD59-A6C34878D82A}">
                    <a16:rowId xmlns:a16="http://schemas.microsoft.com/office/drawing/2014/main" val="10008"/>
                  </a:ext>
                </a:extLst>
              </a:tr>
              <a:tr h="306614">
                <a:tc>
                  <a:txBody>
                    <a:bodyPr/>
                    <a:lstStyle/>
                    <a:p>
                      <a:r>
                        <a:rPr lang="sr-Latn-RS" sz="1800" dirty="0" smtClean="0"/>
                        <a:t>GOTOVINSKI EKVIVALENTI I GOTOVINA</a:t>
                      </a:r>
                      <a:endParaRPr lang="sr-Latn-RS" sz="1800" dirty="0"/>
                    </a:p>
                  </a:txBody>
                  <a:tcPr/>
                </a:tc>
                <a:tc>
                  <a:txBody>
                    <a:bodyPr/>
                    <a:lstStyle/>
                    <a:p>
                      <a:pPr algn="r"/>
                      <a:r>
                        <a:rPr lang="sr-Latn-RS" dirty="0" smtClean="0"/>
                        <a:t>16.282</a:t>
                      </a:r>
                      <a:endParaRPr lang="en-US" dirty="0"/>
                    </a:p>
                  </a:txBody>
                  <a:tcPr/>
                </a:tc>
                <a:tc>
                  <a:txBody>
                    <a:bodyPr/>
                    <a:lstStyle/>
                    <a:p>
                      <a:pPr algn="r"/>
                      <a:r>
                        <a:rPr lang="sr-Latn-RS" sz="1800" dirty="0" smtClean="0"/>
                        <a:t>2.658</a:t>
                      </a:r>
                      <a:endParaRPr lang="en-US" sz="1800" dirty="0"/>
                    </a:p>
                  </a:txBody>
                  <a:tcPr/>
                </a:tc>
                <a:extLst>
                  <a:ext uri="{0D108BD9-81ED-4DB2-BD59-A6C34878D82A}">
                    <a16:rowId xmlns:a16="http://schemas.microsoft.com/office/drawing/2014/main" val="10009"/>
                  </a:ext>
                </a:extLst>
              </a:tr>
              <a:tr h="306614">
                <a:tc>
                  <a:txBody>
                    <a:bodyPr/>
                    <a:lstStyle/>
                    <a:p>
                      <a:r>
                        <a:rPr lang="sr-Latn-RS" sz="1800" dirty="0" smtClean="0"/>
                        <a:t>KRATKOROČNI FINANSIJSKI PLASMANI</a:t>
                      </a:r>
                      <a:endParaRPr lang="sr-Latn-RS" sz="1800" dirty="0"/>
                    </a:p>
                  </a:txBody>
                  <a:tcPr/>
                </a:tc>
                <a:tc>
                  <a:txBody>
                    <a:bodyPr/>
                    <a:lstStyle/>
                    <a:p>
                      <a:pPr algn="r"/>
                      <a:r>
                        <a:rPr lang="sr-Latn-RS" dirty="0" smtClean="0"/>
                        <a:t>118</a:t>
                      </a:r>
                      <a:endParaRPr lang="en-US" dirty="0"/>
                    </a:p>
                  </a:txBody>
                  <a:tcPr/>
                </a:tc>
                <a:tc>
                  <a:txBody>
                    <a:bodyPr/>
                    <a:lstStyle/>
                    <a:p>
                      <a:pPr algn="r"/>
                      <a:r>
                        <a:rPr lang="sr-Latn-RS" sz="1800" dirty="0" smtClean="0"/>
                        <a:t>118</a:t>
                      </a:r>
                      <a:endParaRPr lang="en-US" sz="1800" dirty="0"/>
                    </a:p>
                  </a:txBody>
                  <a:tcPr/>
                </a:tc>
                <a:extLst>
                  <a:ext uri="{0D108BD9-81ED-4DB2-BD59-A6C34878D82A}">
                    <a16:rowId xmlns:a16="http://schemas.microsoft.com/office/drawing/2014/main" val="10010"/>
                  </a:ext>
                </a:extLst>
              </a:tr>
              <a:tr h="306614">
                <a:tc>
                  <a:txBody>
                    <a:bodyPr/>
                    <a:lstStyle/>
                    <a:p>
                      <a:r>
                        <a:rPr lang="sr-Latn-RS" sz="1800" dirty="0" smtClean="0"/>
                        <a:t>POREZ NA DODATU VREDNOST</a:t>
                      </a:r>
                      <a:endParaRPr lang="sr-Latn-RS" sz="1800" dirty="0"/>
                    </a:p>
                  </a:txBody>
                  <a:tcPr/>
                </a:tc>
                <a:tc>
                  <a:txBody>
                    <a:bodyPr/>
                    <a:lstStyle/>
                    <a:p>
                      <a:pPr algn="r"/>
                      <a:endParaRPr lang="en-US" dirty="0"/>
                    </a:p>
                  </a:txBody>
                  <a:tcPr/>
                </a:tc>
                <a:tc>
                  <a:txBody>
                    <a:bodyPr/>
                    <a:lstStyle/>
                    <a:p>
                      <a:pPr algn="r"/>
                      <a:r>
                        <a:rPr lang="sr-Latn-RS" sz="1800" dirty="0" smtClean="0"/>
                        <a:t>215</a:t>
                      </a:r>
                      <a:endParaRPr lang="en-US" sz="1800" dirty="0"/>
                    </a:p>
                  </a:txBody>
                  <a:tcPr/>
                </a:tc>
                <a:extLst>
                  <a:ext uri="{0D108BD9-81ED-4DB2-BD59-A6C34878D82A}">
                    <a16:rowId xmlns:a16="http://schemas.microsoft.com/office/drawing/2014/main" val="10011"/>
                  </a:ext>
                </a:extLst>
              </a:tr>
              <a:tr h="306614">
                <a:tc>
                  <a:txBody>
                    <a:bodyPr/>
                    <a:lstStyle/>
                    <a:p>
                      <a:r>
                        <a:rPr lang="sr-Latn-RS" sz="1800" dirty="0" smtClean="0"/>
                        <a:t>AKTIVNA VREMENSKA RAZGRANIČENJA</a:t>
                      </a:r>
                      <a:endParaRPr lang="sr-Latn-RS" sz="1800" dirty="0"/>
                    </a:p>
                  </a:txBody>
                  <a:tcPr/>
                </a:tc>
                <a:tc>
                  <a:txBody>
                    <a:bodyPr/>
                    <a:lstStyle/>
                    <a:p>
                      <a:pPr algn="r"/>
                      <a:endParaRPr lang="en-US" dirty="0"/>
                    </a:p>
                  </a:txBody>
                  <a:tcPr/>
                </a:tc>
                <a:tc>
                  <a:txBody>
                    <a:bodyPr/>
                    <a:lstStyle/>
                    <a:p>
                      <a:pPr algn="r"/>
                      <a:r>
                        <a:rPr lang="sr-Latn-RS" sz="1800" dirty="0" smtClean="0"/>
                        <a:t>39</a:t>
                      </a:r>
                      <a:endParaRPr lang="en-US" sz="1800" dirty="0"/>
                    </a:p>
                  </a:txBody>
                  <a:tcPr/>
                </a:tc>
                <a:extLst>
                  <a:ext uri="{0D108BD9-81ED-4DB2-BD59-A6C34878D82A}">
                    <a16:rowId xmlns:a16="http://schemas.microsoft.com/office/drawing/2014/main" val="10012"/>
                  </a:ext>
                </a:extLst>
              </a:tr>
              <a:tr h="394813">
                <a:tc>
                  <a:txBody>
                    <a:bodyPr/>
                    <a:lstStyle/>
                    <a:p>
                      <a:r>
                        <a:rPr lang="sr-Latn-RS" sz="1800" b="1" dirty="0" smtClean="0"/>
                        <a:t>UKUPNA AKTIVA</a:t>
                      </a:r>
                      <a:endParaRPr lang="sr-Latn-RS" sz="1800" b="1" dirty="0"/>
                    </a:p>
                  </a:txBody>
                  <a:tcPr/>
                </a:tc>
                <a:tc>
                  <a:txBody>
                    <a:bodyPr/>
                    <a:lstStyle/>
                    <a:p>
                      <a:pPr algn="r"/>
                      <a:r>
                        <a:rPr lang="sr-Latn-RS" b="1" dirty="0" smtClean="0"/>
                        <a:t>23.609</a:t>
                      </a:r>
                      <a:endParaRPr lang="en-US" b="1" dirty="0"/>
                    </a:p>
                  </a:txBody>
                  <a:tcPr/>
                </a:tc>
                <a:tc>
                  <a:txBody>
                    <a:bodyPr/>
                    <a:lstStyle/>
                    <a:p>
                      <a:pPr algn="r"/>
                      <a:r>
                        <a:rPr lang="sr-Latn-RS" sz="1800" b="1" dirty="0" smtClean="0"/>
                        <a:t>12.626</a:t>
                      </a:r>
                      <a:endParaRPr lang="en-US" sz="1800" b="1" dirty="0"/>
                    </a:p>
                  </a:txBody>
                  <a:tcPr/>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40836134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5910" y="0"/>
            <a:ext cx="10753299" cy="996287"/>
          </a:xfrm>
        </p:spPr>
        <p:txBody>
          <a:bodyPr/>
          <a:lstStyle/>
          <a:p>
            <a:r>
              <a:rPr lang="sr-Latn-RS" b="1" dirty="0" smtClean="0">
                <a:solidFill>
                  <a:schemeClr val="accent2"/>
                </a:solidFill>
                <a:latin typeface="Bradley Hand ITC" panose="03070402050302030203" pitchFamily="66" charset="0"/>
              </a:rPr>
              <a:t>AKTIVA</a:t>
            </a:r>
            <a:endParaRPr lang="sr-Latn-RS" b="1" dirty="0">
              <a:solidFill>
                <a:schemeClr val="accent2"/>
              </a:solidFill>
              <a:latin typeface="Bradley Hand ITC" panose="03070402050302030203" pitchFamily="66" charset="0"/>
            </a:endParaRPr>
          </a:p>
        </p:txBody>
      </p:sp>
      <p:sp>
        <p:nvSpPr>
          <p:cNvPr id="3" name="Content Placeholder 2"/>
          <p:cNvSpPr>
            <a:spLocks noGrp="1"/>
          </p:cNvSpPr>
          <p:nvPr>
            <p:ph idx="1"/>
          </p:nvPr>
        </p:nvSpPr>
        <p:spPr>
          <a:xfrm>
            <a:off x="450376" y="818866"/>
            <a:ext cx="11191164" cy="5813946"/>
          </a:xfrm>
        </p:spPr>
        <p:txBody>
          <a:bodyPr>
            <a:normAutofit lnSpcReduction="10000"/>
          </a:bodyPr>
          <a:lstStyle/>
          <a:p>
            <a:pPr marL="0" indent="0">
              <a:buNone/>
            </a:pPr>
            <a:endParaRPr lang="sr-Latn-RS" sz="1800" dirty="0" smtClean="0"/>
          </a:p>
          <a:p>
            <a:r>
              <a:rPr lang="sr-Latn-RS" sz="2000" b="1" dirty="0" smtClean="0">
                <a:solidFill>
                  <a:srgbClr val="0070C0"/>
                </a:solidFill>
              </a:rPr>
              <a:t>Zalihe </a:t>
            </a:r>
            <a:r>
              <a:rPr lang="sr-Latn-RS" sz="2000" b="1" dirty="0">
                <a:solidFill>
                  <a:srgbClr val="0070C0"/>
                </a:solidFill>
              </a:rPr>
              <a:t>materijala</a:t>
            </a:r>
            <a:r>
              <a:rPr lang="sr-Latn-RS" sz="2000" b="1" dirty="0"/>
              <a:t> </a:t>
            </a:r>
            <a:r>
              <a:rPr lang="sr-Latn-RS" sz="2000" dirty="0"/>
              <a:t>se odnose na rekete, </a:t>
            </a:r>
            <a:r>
              <a:rPr lang="sr-Latn-RS" sz="2000" dirty="0" smtClean="0"/>
              <a:t>lopte </a:t>
            </a:r>
            <a:r>
              <a:rPr lang="sr-Latn-RS" sz="2000" dirty="0"/>
              <a:t>i mreže koji su nabavljeni iz Kine za potrebe </a:t>
            </a:r>
            <a:r>
              <a:rPr lang="sr-Latn-RS" sz="2000" dirty="0" smtClean="0"/>
              <a:t>programa Tenis </a:t>
            </a:r>
            <a:r>
              <a:rPr lang="sr-Latn-RS" sz="2000" dirty="0"/>
              <a:t>10 i na dan </a:t>
            </a:r>
            <a:r>
              <a:rPr lang="sr-Latn-RS" sz="2000" dirty="0" smtClean="0"/>
              <a:t>31.12.2019. </a:t>
            </a:r>
            <a:r>
              <a:rPr lang="sr-Latn-RS" sz="2000" dirty="0"/>
              <a:t>iznose </a:t>
            </a:r>
            <a:r>
              <a:rPr lang="sr-Latn-RS" sz="2000" dirty="0" smtClean="0"/>
              <a:t>1.477 </a:t>
            </a:r>
            <a:r>
              <a:rPr lang="sr-Latn-RS" sz="2000" dirty="0"/>
              <a:t>hiljada dinara</a:t>
            </a:r>
            <a:r>
              <a:rPr lang="sr-Latn-RS" sz="2000" dirty="0" smtClean="0"/>
              <a:t>.</a:t>
            </a:r>
          </a:p>
          <a:p>
            <a:endParaRPr lang="sr-Latn-RS" sz="2000" dirty="0"/>
          </a:p>
          <a:p>
            <a:r>
              <a:rPr lang="sr-Latn-RS" sz="2000" b="1" dirty="0" smtClean="0">
                <a:solidFill>
                  <a:srgbClr val="0070C0"/>
                </a:solidFill>
              </a:rPr>
              <a:t>Plaćeni avansi u zemlji </a:t>
            </a:r>
            <a:r>
              <a:rPr lang="sr-Latn-RS" sz="2000" dirty="0" smtClean="0"/>
              <a:t>iznose 650  hiljada dinara </a:t>
            </a:r>
          </a:p>
          <a:p>
            <a:endParaRPr lang="sr-Latn-RS" sz="2000" dirty="0"/>
          </a:p>
          <a:p>
            <a:r>
              <a:rPr lang="sr-Latn-RS" sz="2000" b="1" dirty="0" smtClean="0">
                <a:solidFill>
                  <a:srgbClr val="0070C0"/>
                </a:solidFill>
              </a:rPr>
              <a:t>Potraživanja po osnovu prodaje</a:t>
            </a:r>
            <a:r>
              <a:rPr lang="sr-Latn-RS" sz="2000" b="1" dirty="0" smtClean="0"/>
              <a:t> </a:t>
            </a:r>
            <a:r>
              <a:rPr lang="sr-Latn-RS" sz="2000" dirty="0" smtClean="0"/>
              <a:t>iznose 3.481 hiljada dinara iz 2019. godine (Telekom Srbija) </a:t>
            </a:r>
          </a:p>
          <a:p>
            <a:endParaRPr lang="sr-Latn-RS" sz="2000" dirty="0" smtClean="0"/>
          </a:p>
          <a:p>
            <a:r>
              <a:rPr lang="sr-Latn-RS" sz="2000" b="1" dirty="0" smtClean="0">
                <a:solidFill>
                  <a:srgbClr val="0070C0"/>
                </a:solidFill>
              </a:rPr>
              <a:t>Druga potraživanja </a:t>
            </a:r>
            <a:r>
              <a:rPr lang="sr-Latn-RS" sz="2000" dirty="0" smtClean="0"/>
              <a:t>se odnose na potraživanja za više plaćen porez na dobitak u iznosu od 406 hiljada dinara, i na akontacije za službeni put i za gorivo u iznosu od 72 hiljade dinara</a:t>
            </a:r>
            <a:r>
              <a:rPr lang="sr-Latn-RS" sz="2000" dirty="0" smtClean="0">
                <a:solidFill>
                  <a:srgbClr val="FF0000"/>
                </a:solidFill>
              </a:rPr>
              <a:t>.</a:t>
            </a:r>
          </a:p>
          <a:p>
            <a:endParaRPr lang="sr-Latn-RS" sz="2000" dirty="0" smtClean="0">
              <a:solidFill>
                <a:srgbClr val="FF0000"/>
              </a:solidFill>
            </a:endParaRPr>
          </a:p>
          <a:p>
            <a:r>
              <a:rPr lang="sr-Latn-RS" sz="2000" b="1" dirty="0" smtClean="0">
                <a:solidFill>
                  <a:srgbClr val="0070C0"/>
                </a:solidFill>
              </a:rPr>
              <a:t>Kratkoročni finansijski plasmani </a:t>
            </a:r>
            <a:r>
              <a:rPr lang="sr-Latn-RS" sz="2000" dirty="0" smtClean="0"/>
              <a:t>odnose se na pozajmicu TSS-a  za razvoj igrača u iznosu od 118 hiljada dinara</a:t>
            </a:r>
          </a:p>
          <a:p>
            <a:endParaRPr lang="sr-Latn-RS" sz="2000" dirty="0" smtClean="0"/>
          </a:p>
          <a:p>
            <a:r>
              <a:rPr lang="sr-Latn-RS" sz="2000" b="1" dirty="0" smtClean="0">
                <a:solidFill>
                  <a:srgbClr val="0070C0"/>
                </a:solidFill>
              </a:rPr>
              <a:t>Gotovinski ekvivalenti i gotovina</a:t>
            </a:r>
            <a:r>
              <a:rPr lang="sr-Latn-RS" sz="2000" dirty="0" smtClean="0"/>
              <a:t> na dan 31.12.2019. iznose 16.282 hiljada dinara dok je na tekućem računu </a:t>
            </a:r>
            <a:r>
              <a:rPr lang="sr-Latn-RS" sz="2000" dirty="0"/>
              <a:t>na dan </a:t>
            </a:r>
            <a:r>
              <a:rPr lang="sr-Latn-RS" sz="2000" dirty="0" smtClean="0"/>
              <a:t>31.12.2018. </a:t>
            </a:r>
            <a:r>
              <a:rPr lang="sr-Latn-RS" sz="2000" dirty="0"/>
              <a:t>bio </a:t>
            </a:r>
            <a:r>
              <a:rPr lang="sr-Latn-RS" sz="2000" dirty="0" smtClean="0"/>
              <a:t>iznos od 2.658  hiljada dinara.</a:t>
            </a:r>
          </a:p>
          <a:p>
            <a:pPr marL="0" indent="0">
              <a:buNone/>
            </a:pPr>
            <a:endParaRPr lang="sr-Latn-RS" sz="1800" dirty="0" smtClean="0"/>
          </a:p>
        </p:txBody>
      </p:sp>
    </p:spTree>
    <p:extLst>
      <p:ext uri="{BB962C8B-B14F-4D97-AF65-F5344CB8AC3E}">
        <p14:creationId xmlns:p14="http://schemas.microsoft.com/office/powerpoint/2010/main" val="20072033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848" y="369902"/>
            <a:ext cx="10515600" cy="1325563"/>
          </a:xfrm>
        </p:spPr>
        <p:txBody>
          <a:bodyPr>
            <a:normAutofit/>
          </a:bodyPr>
          <a:lstStyle/>
          <a:p>
            <a:r>
              <a:rPr lang="sr-Latn-RS" sz="4000" dirty="0" smtClean="0">
                <a:latin typeface="Bradley Hand ITC" panose="03070402050302030203" pitchFamily="66" charset="0"/>
              </a:rPr>
              <a:t>PASIVA</a:t>
            </a:r>
            <a:endParaRPr lang="sr-Latn-RS" sz="4000" dirty="0">
              <a:latin typeface="Bradley Hand ITC" panose="03070402050302030203" pitchFamily="66"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093170468"/>
              </p:ext>
            </p:extLst>
          </p:nvPr>
        </p:nvGraphicFramePr>
        <p:xfrm>
          <a:off x="2340780" y="447659"/>
          <a:ext cx="9055101" cy="5743505"/>
        </p:xfrm>
        <a:graphic>
          <a:graphicData uri="http://schemas.openxmlformats.org/drawingml/2006/table">
            <a:tbl>
              <a:tblPr firstRow="1" bandRow="1">
                <a:tableStyleId>{17292A2E-F333-43FB-9621-5CBBE7FDCDCB}</a:tableStyleId>
              </a:tblPr>
              <a:tblGrid>
                <a:gridCol w="6381017">
                  <a:extLst>
                    <a:ext uri="{9D8B030D-6E8A-4147-A177-3AD203B41FA5}">
                      <a16:colId xmlns:a16="http://schemas.microsoft.com/office/drawing/2014/main" val="20000"/>
                    </a:ext>
                  </a:extLst>
                </a:gridCol>
                <a:gridCol w="1400711">
                  <a:extLst>
                    <a:ext uri="{9D8B030D-6E8A-4147-A177-3AD203B41FA5}">
                      <a16:colId xmlns:a16="http://schemas.microsoft.com/office/drawing/2014/main" val="20001"/>
                    </a:ext>
                  </a:extLst>
                </a:gridCol>
                <a:gridCol w="1273373">
                  <a:extLst>
                    <a:ext uri="{9D8B030D-6E8A-4147-A177-3AD203B41FA5}">
                      <a16:colId xmlns:a16="http://schemas.microsoft.com/office/drawing/2014/main" val="20002"/>
                    </a:ext>
                  </a:extLst>
                </a:gridCol>
              </a:tblGrid>
              <a:tr h="344029">
                <a:tc>
                  <a:txBody>
                    <a:bodyPr/>
                    <a:lstStyle/>
                    <a:p>
                      <a:endParaRPr lang="sr-Latn-RS" sz="1600" dirty="0"/>
                    </a:p>
                  </a:txBody>
                  <a:tcPr/>
                </a:tc>
                <a:tc>
                  <a:txBody>
                    <a:bodyPr/>
                    <a:lstStyle/>
                    <a:p>
                      <a:pPr algn="r"/>
                      <a:r>
                        <a:rPr lang="sr-Latn-RS" sz="1800" dirty="0" smtClean="0"/>
                        <a:t>2019</a:t>
                      </a:r>
                      <a:endParaRPr lang="sr-Latn-RS" sz="1800" dirty="0"/>
                    </a:p>
                  </a:txBody>
                  <a:tcPr/>
                </a:tc>
                <a:tc>
                  <a:txBody>
                    <a:bodyPr/>
                    <a:lstStyle/>
                    <a:p>
                      <a:pPr algn="r"/>
                      <a:r>
                        <a:rPr lang="sr-Latn-RS" sz="1800" dirty="0" smtClean="0"/>
                        <a:t>2018</a:t>
                      </a:r>
                      <a:endParaRPr lang="sr-Latn-RS" sz="1800" dirty="0"/>
                    </a:p>
                  </a:txBody>
                  <a:tcPr/>
                </a:tc>
                <a:extLst>
                  <a:ext uri="{0D108BD9-81ED-4DB2-BD59-A6C34878D82A}">
                    <a16:rowId xmlns:a16="http://schemas.microsoft.com/office/drawing/2014/main" val="10000"/>
                  </a:ext>
                </a:extLst>
              </a:tr>
              <a:tr h="344029">
                <a:tc>
                  <a:txBody>
                    <a:bodyPr/>
                    <a:lstStyle/>
                    <a:p>
                      <a:r>
                        <a:rPr lang="sr-Latn-RS" sz="1600" b="1" dirty="0" smtClean="0"/>
                        <a:t>ULOZI (SOPSTVENI IZVORI) OSNIVAČA I DRUGIH LICA</a:t>
                      </a:r>
                      <a:endParaRPr lang="sr-Latn-RS" sz="1600" b="1" dirty="0"/>
                    </a:p>
                  </a:txBody>
                  <a:tcPr/>
                </a:tc>
                <a:tc>
                  <a:txBody>
                    <a:bodyPr/>
                    <a:lstStyle/>
                    <a:p>
                      <a:pPr algn="r"/>
                      <a:r>
                        <a:rPr lang="sr-Latn-RS" b="1" dirty="0" smtClean="0"/>
                        <a:t>19</a:t>
                      </a:r>
                      <a:endParaRPr lang="en-US" b="1" dirty="0"/>
                    </a:p>
                  </a:txBody>
                  <a:tcPr/>
                </a:tc>
                <a:tc>
                  <a:txBody>
                    <a:bodyPr/>
                    <a:lstStyle/>
                    <a:p>
                      <a:pPr algn="r"/>
                      <a:r>
                        <a:rPr lang="sr-Latn-RS" sz="1800" b="1" dirty="0" smtClean="0"/>
                        <a:t>19</a:t>
                      </a:r>
                      <a:endParaRPr lang="en-US" sz="1800" b="1" dirty="0"/>
                    </a:p>
                  </a:txBody>
                  <a:tcPr/>
                </a:tc>
                <a:extLst>
                  <a:ext uri="{0D108BD9-81ED-4DB2-BD59-A6C34878D82A}">
                    <a16:rowId xmlns:a16="http://schemas.microsoft.com/office/drawing/2014/main" val="10001"/>
                  </a:ext>
                </a:extLst>
              </a:tr>
              <a:tr h="344029">
                <a:tc>
                  <a:txBody>
                    <a:bodyPr/>
                    <a:lstStyle/>
                    <a:p>
                      <a:r>
                        <a:rPr lang="sr-Latn-RS" sz="1600" b="1" dirty="0" smtClean="0"/>
                        <a:t>NERASPOREĐENI VIŠAK PRIHODA NAD RASHODIMA</a:t>
                      </a:r>
                      <a:endParaRPr lang="sr-Latn-RS" sz="1600" b="1" dirty="0"/>
                    </a:p>
                  </a:txBody>
                  <a:tcPr/>
                </a:tc>
                <a:tc>
                  <a:txBody>
                    <a:bodyPr/>
                    <a:lstStyle/>
                    <a:p>
                      <a:pPr algn="r"/>
                      <a:r>
                        <a:rPr lang="sr-Latn-RS" b="1" dirty="0" smtClean="0"/>
                        <a:t>45.654</a:t>
                      </a:r>
                      <a:endParaRPr lang="en-US" b="1" dirty="0"/>
                    </a:p>
                  </a:txBody>
                  <a:tcPr/>
                </a:tc>
                <a:tc>
                  <a:txBody>
                    <a:bodyPr/>
                    <a:lstStyle/>
                    <a:p>
                      <a:pPr algn="r"/>
                      <a:r>
                        <a:rPr lang="sr-Latn-RS" sz="1800" b="1" dirty="0" smtClean="0"/>
                        <a:t>21.309</a:t>
                      </a:r>
                      <a:endParaRPr lang="en-US" sz="1800" b="1" dirty="0"/>
                    </a:p>
                  </a:txBody>
                  <a:tcPr/>
                </a:tc>
                <a:extLst>
                  <a:ext uri="{0D108BD9-81ED-4DB2-BD59-A6C34878D82A}">
                    <a16:rowId xmlns:a16="http://schemas.microsoft.com/office/drawing/2014/main" val="10002"/>
                  </a:ext>
                </a:extLst>
              </a:tr>
              <a:tr h="344029">
                <a:tc>
                  <a:txBody>
                    <a:bodyPr/>
                    <a:lstStyle/>
                    <a:p>
                      <a:r>
                        <a:rPr lang="sr-Latn-RS" sz="1600" i="1" dirty="0" smtClean="0"/>
                        <a:t> - NERASPOREĐENI VIŠAK PRIHODA NAD RASHODIMA RANIJIH GODINA</a:t>
                      </a:r>
                      <a:endParaRPr lang="sr-Latn-RS" sz="1600" i="1" dirty="0"/>
                    </a:p>
                  </a:txBody>
                  <a:tcPr/>
                </a:tc>
                <a:tc>
                  <a:txBody>
                    <a:bodyPr/>
                    <a:lstStyle/>
                    <a:p>
                      <a:pPr algn="r"/>
                      <a:r>
                        <a:rPr lang="sr-Latn-RS" dirty="0" smtClean="0"/>
                        <a:t>21.309</a:t>
                      </a:r>
                      <a:endParaRPr lang="en-US" dirty="0"/>
                    </a:p>
                  </a:txBody>
                  <a:tcPr/>
                </a:tc>
                <a:tc>
                  <a:txBody>
                    <a:bodyPr/>
                    <a:lstStyle/>
                    <a:p>
                      <a:pPr algn="r"/>
                      <a:r>
                        <a:rPr lang="sr-Latn-RS" sz="1800" i="1" dirty="0" smtClean="0"/>
                        <a:t>21.309</a:t>
                      </a:r>
                      <a:endParaRPr lang="en-US" sz="1800" i="1" dirty="0"/>
                    </a:p>
                  </a:txBody>
                  <a:tcPr/>
                </a:tc>
                <a:extLst>
                  <a:ext uri="{0D108BD9-81ED-4DB2-BD59-A6C34878D82A}">
                    <a16:rowId xmlns:a16="http://schemas.microsoft.com/office/drawing/2014/main" val="10003"/>
                  </a:ext>
                </a:extLst>
              </a:tr>
              <a:tr h="344029">
                <a:tc>
                  <a:txBody>
                    <a:bodyPr/>
                    <a:lstStyle/>
                    <a:p>
                      <a:r>
                        <a:rPr lang="sr-Latn-RS" sz="1600" i="1" dirty="0" smtClean="0"/>
                        <a:t> - NERAPOREĐENI VIŠAK PRIHODA NAD RASHODIMA TEKUĆE GODINE</a:t>
                      </a:r>
                      <a:endParaRPr lang="sr-Latn-RS" sz="1600" i="1" dirty="0"/>
                    </a:p>
                  </a:txBody>
                  <a:tcPr/>
                </a:tc>
                <a:tc>
                  <a:txBody>
                    <a:bodyPr/>
                    <a:lstStyle/>
                    <a:p>
                      <a:pPr algn="r"/>
                      <a:r>
                        <a:rPr lang="sr-Latn-RS" dirty="0" smtClean="0"/>
                        <a:t>24.345</a:t>
                      </a:r>
                      <a:endParaRPr lang="en-US" dirty="0"/>
                    </a:p>
                  </a:txBody>
                  <a:tcPr/>
                </a:tc>
                <a:tc>
                  <a:txBody>
                    <a:bodyPr/>
                    <a:lstStyle/>
                    <a:p>
                      <a:pPr algn="r"/>
                      <a:endParaRPr lang="en-US" sz="1800" i="1" dirty="0"/>
                    </a:p>
                  </a:txBody>
                  <a:tcPr/>
                </a:tc>
                <a:extLst>
                  <a:ext uri="{0D108BD9-81ED-4DB2-BD59-A6C34878D82A}">
                    <a16:rowId xmlns:a16="http://schemas.microsoft.com/office/drawing/2014/main" val="10004"/>
                  </a:ext>
                </a:extLst>
              </a:tr>
              <a:tr h="344029">
                <a:tc>
                  <a:txBody>
                    <a:bodyPr/>
                    <a:lstStyle/>
                    <a:p>
                      <a:r>
                        <a:rPr lang="sr-Latn-RS" sz="1600" b="1" dirty="0" smtClean="0"/>
                        <a:t>VIŠAK RASHODA NAD PRIHODIMA</a:t>
                      </a:r>
                      <a:endParaRPr lang="sr-Latn-RS" sz="1600" b="1" dirty="0"/>
                    </a:p>
                  </a:txBody>
                  <a:tcPr/>
                </a:tc>
                <a:tc>
                  <a:txBody>
                    <a:bodyPr/>
                    <a:lstStyle/>
                    <a:p>
                      <a:pPr algn="r"/>
                      <a:r>
                        <a:rPr lang="sr-Latn-RS" b="1" dirty="0" smtClean="0"/>
                        <a:t>91.722</a:t>
                      </a:r>
                      <a:endParaRPr lang="en-US" b="1" dirty="0"/>
                    </a:p>
                  </a:txBody>
                  <a:tcPr/>
                </a:tc>
                <a:tc>
                  <a:txBody>
                    <a:bodyPr/>
                    <a:lstStyle/>
                    <a:p>
                      <a:pPr algn="r"/>
                      <a:r>
                        <a:rPr lang="sr-Latn-RS" sz="1800" b="1" dirty="0" smtClean="0"/>
                        <a:t>91.722</a:t>
                      </a:r>
                      <a:endParaRPr lang="en-US" sz="1800" b="1" dirty="0"/>
                    </a:p>
                  </a:txBody>
                  <a:tcPr/>
                </a:tc>
                <a:extLst>
                  <a:ext uri="{0D108BD9-81ED-4DB2-BD59-A6C34878D82A}">
                    <a16:rowId xmlns:a16="http://schemas.microsoft.com/office/drawing/2014/main" val="10005"/>
                  </a:ext>
                </a:extLst>
              </a:tr>
              <a:tr h="344029">
                <a:tc>
                  <a:txBody>
                    <a:bodyPr/>
                    <a:lstStyle/>
                    <a:p>
                      <a:r>
                        <a:rPr lang="sr-Latn-RS" sz="1600" i="1" dirty="0" smtClean="0"/>
                        <a:t> - VIŠAK RASHODA NAD PRIHODIMA RANIJIH GODINA</a:t>
                      </a:r>
                      <a:endParaRPr lang="sr-Latn-RS" sz="1600" i="1" dirty="0"/>
                    </a:p>
                  </a:txBody>
                  <a:tcPr/>
                </a:tc>
                <a:tc>
                  <a:txBody>
                    <a:bodyPr/>
                    <a:lstStyle/>
                    <a:p>
                      <a:pPr algn="r"/>
                      <a:r>
                        <a:rPr lang="sr-Latn-RS" dirty="0" smtClean="0"/>
                        <a:t>91.722</a:t>
                      </a:r>
                      <a:endParaRPr lang="en-US" dirty="0"/>
                    </a:p>
                  </a:txBody>
                  <a:tcPr/>
                </a:tc>
                <a:tc>
                  <a:txBody>
                    <a:bodyPr/>
                    <a:lstStyle/>
                    <a:p>
                      <a:pPr algn="r"/>
                      <a:r>
                        <a:rPr lang="sr-Latn-RS" sz="1800" i="1" dirty="0" smtClean="0"/>
                        <a:t>57.045</a:t>
                      </a:r>
                      <a:endParaRPr lang="en-US" sz="1800" i="1" dirty="0"/>
                    </a:p>
                  </a:txBody>
                  <a:tcPr/>
                </a:tc>
                <a:extLst>
                  <a:ext uri="{0D108BD9-81ED-4DB2-BD59-A6C34878D82A}">
                    <a16:rowId xmlns:a16="http://schemas.microsoft.com/office/drawing/2014/main" val="10006"/>
                  </a:ext>
                </a:extLst>
              </a:tr>
              <a:tr h="344029">
                <a:tc>
                  <a:txBody>
                    <a:bodyPr/>
                    <a:lstStyle/>
                    <a:p>
                      <a:r>
                        <a:rPr lang="sr-Latn-RS" sz="1600" i="1" dirty="0" smtClean="0"/>
                        <a:t> - VIŠAK RASHODA NAD PRIHODIMA TEKUĆE</a:t>
                      </a:r>
                      <a:r>
                        <a:rPr lang="sr-Latn-RS" sz="1600" i="1" baseline="0" dirty="0" smtClean="0"/>
                        <a:t> GODINE</a:t>
                      </a:r>
                      <a:endParaRPr lang="sr-Latn-RS" sz="1600" i="1" dirty="0"/>
                    </a:p>
                  </a:txBody>
                  <a:tcPr/>
                </a:tc>
                <a:tc>
                  <a:txBody>
                    <a:bodyPr/>
                    <a:lstStyle/>
                    <a:p>
                      <a:pPr algn="r"/>
                      <a:endParaRPr lang="en-US" dirty="0"/>
                    </a:p>
                  </a:txBody>
                  <a:tcPr/>
                </a:tc>
                <a:tc>
                  <a:txBody>
                    <a:bodyPr/>
                    <a:lstStyle/>
                    <a:p>
                      <a:pPr algn="r"/>
                      <a:r>
                        <a:rPr lang="sr-Latn-RS" sz="1800" i="1" dirty="0" smtClean="0"/>
                        <a:t>34.677</a:t>
                      </a:r>
                      <a:endParaRPr lang="en-US" sz="1800" i="1" dirty="0"/>
                    </a:p>
                  </a:txBody>
                  <a:tcPr/>
                </a:tc>
                <a:extLst>
                  <a:ext uri="{0D108BD9-81ED-4DB2-BD59-A6C34878D82A}">
                    <a16:rowId xmlns:a16="http://schemas.microsoft.com/office/drawing/2014/main" val="10007"/>
                  </a:ext>
                </a:extLst>
              </a:tr>
              <a:tr h="344029">
                <a:tc>
                  <a:txBody>
                    <a:bodyPr/>
                    <a:lstStyle/>
                    <a:p>
                      <a:r>
                        <a:rPr lang="sr-Latn-RS" sz="1800" b="1" dirty="0" smtClean="0"/>
                        <a:t>DUGOROČNA REZERVISANJA I OBAVEZE</a:t>
                      </a:r>
                      <a:endParaRPr lang="sr-Latn-RS" sz="1800" b="1" dirty="0"/>
                    </a:p>
                  </a:txBody>
                  <a:tcPr/>
                </a:tc>
                <a:tc>
                  <a:txBody>
                    <a:bodyPr/>
                    <a:lstStyle/>
                    <a:p>
                      <a:pPr algn="r"/>
                      <a:r>
                        <a:rPr lang="sr-Latn-RS" b="1" dirty="0" smtClean="0"/>
                        <a:t>69.658</a:t>
                      </a:r>
                      <a:endParaRPr lang="en-US" b="1" dirty="0"/>
                    </a:p>
                  </a:txBody>
                  <a:tcPr/>
                </a:tc>
                <a:tc>
                  <a:txBody>
                    <a:bodyPr/>
                    <a:lstStyle/>
                    <a:p>
                      <a:pPr algn="r"/>
                      <a:r>
                        <a:rPr lang="sr-Latn-RS" sz="1800" b="1" dirty="0" smtClean="0"/>
                        <a:t>83.020</a:t>
                      </a:r>
                      <a:endParaRPr lang="en-US" sz="1800" b="1" dirty="0"/>
                    </a:p>
                  </a:txBody>
                  <a:tcPr/>
                </a:tc>
                <a:extLst>
                  <a:ext uri="{0D108BD9-81ED-4DB2-BD59-A6C34878D82A}">
                    <a16:rowId xmlns:a16="http://schemas.microsoft.com/office/drawing/2014/main" val="10008"/>
                  </a:ext>
                </a:extLst>
              </a:tr>
              <a:tr h="344029">
                <a:tc>
                  <a:txBody>
                    <a:bodyPr/>
                    <a:lstStyle/>
                    <a:p>
                      <a:r>
                        <a:rPr lang="sr-Latn-RS" sz="1600" i="1" dirty="0" smtClean="0"/>
                        <a:t> - KRATKOROČNE FINANSIJSKE OBAVEZE</a:t>
                      </a:r>
                      <a:endParaRPr lang="sr-Latn-RS" sz="1600" i="1" dirty="0"/>
                    </a:p>
                  </a:txBody>
                  <a:tcPr/>
                </a:tc>
                <a:tc>
                  <a:txBody>
                    <a:bodyPr/>
                    <a:lstStyle/>
                    <a:p>
                      <a:pPr algn="r"/>
                      <a:r>
                        <a:rPr lang="sr-Latn-RS" sz="1600" dirty="0" smtClean="0"/>
                        <a:t>3.782</a:t>
                      </a:r>
                      <a:endParaRPr lang="en-US" sz="1600" dirty="0"/>
                    </a:p>
                  </a:txBody>
                  <a:tcPr/>
                </a:tc>
                <a:tc>
                  <a:txBody>
                    <a:bodyPr/>
                    <a:lstStyle/>
                    <a:p>
                      <a:pPr algn="r"/>
                      <a:r>
                        <a:rPr lang="sr-Latn-RS" sz="1600" i="1" dirty="0" smtClean="0"/>
                        <a:t>11.777</a:t>
                      </a:r>
                      <a:endParaRPr lang="en-US" sz="1600" i="1" dirty="0"/>
                    </a:p>
                  </a:txBody>
                  <a:tcPr/>
                </a:tc>
                <a:extLst>
                  <a:ext uri="{0D108BD9-81ED-4DB2-BD59-A6C34878D82A}">
                    <a16:rowId xmlns:a16="http://schemas.microsoft.com/office/drawing/2014/main" val="10009"/>
                  </a:ext>
                </a:extLst>
              </a:tr>
              <a:tr h="344029">
                <a:tc>
                  <a:txBody>
                    <a:bodyPr/>
                    <a:lstStyle/>
                    <a:p>
                      <a:r>
                        <a:rPr lang="sr-Latn-RS" sz="1600" i="1" dirty="0" smtClean="0"/>
                        <a:t> - OBAVEZE IZ POSLOVANJA</a:t>
                      </a:r>
                      <a:endParaRPr lang="sr-Latn-RS" sz="1600" i="1" dirty="0"/>
                    </a:p>
                  </a:txBody>
                  <a:tcPr/>
                </a:tc>
                <a:tc>
                  <a:txBody>
                    <a:bodyPr/>
                    <a:lstStyle/>
                    <a:p>
                      <a:pPr algn="r"/>
                      <a:r>
                        <a:rPr lang="sr-Latn-RS" sz="1600" dirty="0" smtClean="0"/>
                        <a:t>20.411</a:t>
                      </a:r>
                      <a:endParaRPr lang="en-US" sz="1600" dirty="0"/>
                    </a:p>
                  </a:txBody>
                  <a:tcPr/>
                </a:tc>
                <a:tc>
                  <a:txBody>
                    <a:bodyPr/>
                    <a:lstStyle/>
                    <a:p>
                      <a:pPr algn="r"/>
                      <a:r>
                        <a:rPr lang="sr-Latn-RS" sz="1600" i="1" dirty="0" smtClean="0"/>
                        <a:t>25.531</a:t>
                      </a:r>
                      <a:endParaRPr lang="en-US" sz="1600" i="1" dirty="0"/>
                    </a:p>
                  </a:txBody>
                  <a:tcPr/>
                </a:tc>
                <a:extLst>
                  <a:ext uri="{0D108BD9-81ED-4DB2-BD59-A6C34878D82A}">
                    <a16:rowId xmlns:a16="http://schemas.microsoft.com/office/drawing/2014/main" val="10010"/>
                  </a:ext>
                </a:extLst>
              </a:tr>
              <a:tr h="344029">
                <a:tc>
                  <a:txBody>
                    <a:bodyPr/>
                    <a:lstStyle/>
                    <a:p>
                      <a:r>
                        <a:rPr lang="sr-Latn-RS" sz="1600" i="1" dirty="0" smtClean="0"/>
                        <a:t> - OSTALE KRATKOROČNE OBAVEZE</a:t>
                      </a:r>
                      <a:endParaRPr lang="sr-Latn-RS" sz="1600" i="1" dirty="0"/>
                    </a:p>
                  </a:txBody>
                  <a:tcPr/>
                </a:tc>
                <a:tc>
                  <a:txBody>
                    <a:bodyPr/>
                    <a:lstStyle/>
                    <a:p>
                      <a:pPr algn="r"/>
                      <a:r>
                        <a:rPr lang="sr-Latn-RS" sz="1600" dirty="0" smtClean="0"/>
                        <a:t>43.935</a:t>
                      </a:r>
                      <a:endParaRPr lang="en-US" sz="1600" dirty="0"/>
                    </a:p>
                  </a:txBody>
                  <a:tcPr/>
                </a:tc>
                <a:tc>
                  <a:txBody>
                    <a:bodyPr/>
                    <a:lstStyle/>
                    <a:p>
                      <a:pPr algn="r"/>
                      <a:r>
                        <a:rPr lang="sr-Latn-RS" sz="1600" i="1" dirty="0" smtClean="0"/>
                        <a:t>45.712</a:t>
                      </a:r>
                      <a:endParaRPr lang="en-US" sz="1600" i="1" dirty="0"/>
                    </a:p>
                  </a:txBody>
                  <a:tcPr/>
                </a:tc>
                <a:extLst>
                  <a:ext uri="{0D108BD9-81ED-4DB2-BD59-A6C34878D82A}">
                    <a16:rowId xmlns:a16="http://schemas.microsoft.com/office/drawing/2014/main" val="10011"/>
                  </a:ext>
                </a:extLst>
              </a:tr>
              <a:tr h="344029">
                <a:tc>
                  <a:txBody>
                    <a:bodyPr/>
                    <a:lstStyle/>
                    <a:p>
                      <a:r>
                        <a:rPr lang="sr-Latn-RS" sz="1600" i="1" dirty="0" smtClean="0"/>
                        <a:t> - OBAVEZE ZA POREZ NA DODATU VREDNOST</a:t>
                      </a:r>
                      <a:endParaRPr lang="sr-Latn-RS" sz="1600" i="1" dirty="0"/>
                    </a:p>
                  </a:txBody>
                  <a:tcPr/>
                </a:tc>
                <a:tc>
                  <a:txBody>
                    <a:bodyPr/>
                    <a:lstStyle/>
                    <a:p>
                      <a:pPr algn="r"/>
                      <a:r>
                        <a:rPr lang="sr-Latn-RS" sz="1600" dirty="0" smtClean="0"/>
                        <a:t>748</a:t>
                      </a:r>
                      <a:endParaRPr lang="en-US" sz="1600" dirty="0"/>
                    </a:p>
                  </a:txBody>
                  <a:tcPr/>
                </a:tc>
                <a:tc>
                  <a:txBody>
                    <a:bodyPr/>
                    <a:lstStyle/>
                    <a:p>
                      <a:pPr algn="r"/>
                      <a:endParaRPr lang="en-US" sz="1600" i="1" dirty="0"/>
                    </a:p>
                  </a:txBody>
                  <a:tcPr/>
                </a:tc>
                <a:extLst>
                  <a:ext uri="{0D108BD9-81ED-4DB2-BD59-A6C34878D82A}">
                    <a16:rowId xmlns:a16="http://schemas.microsoft.com/office/drawing/2014/main" val="10012"/>
                  </a:ext>
                </a:extLst>
              </a:tr>
              <a:tr h="344029">
                <a:tc>
                  <a:txBody>
                    <a:bodyPr/>
                    <a:lstStyle/>
                    <a:p>
                      <a:r>
                        <a:rPr lang="sr-Latn-RS" sz="1600" i="1" dirty="0" smtClean="0"/>
                        <a:t> - OBAVEZE ZA POREZE, DOPRINOSE I DRUGE DAŽBINE</a:t>
                      </a:r>
                      <a:endParaRPr lang="sr-Latn-RS" sz="1600" i="1" dirty="0"/>
                    </a:p>
                  </a:txBody>
                  <a:tcPr/>
                </a:tc>
                <a:tc>
                  <a:txBody>
                    <a:bodyPr/>
                    <a:lstStyle/>
                    <a:p>
                      <a:pPr algn="r"/>
                      <a:r>
                        <a:rPr lang="sr-Latn-RS" sz="1600" dirty="0" smtClean="0"/>
                        <a:t>782</a:t>
                      </a:r>
                      <a:endParaRPr lang="en-US" sz="1600" dirty="0"/>
                    </a:p>
                  </a:txBody>
                  <a:tcPr/>
                </a:tc>
                <a:tc>
                  <a:txBody>
                    <a:bodyPr/>
                    <a:lstStyle/>
                    <a:p>
                      <a:pPr algn="r"/>
                      <a:endParaRPr lang="en-US" sz="1600" i="1" dirty="0"/>
                    </a:p>
                  </a:txBody>
                  <a:tcPr/>
                </a:tc>
                <a:extLst>
                  <a:ext uri="{0D108BD9-81ED-4DB2-BD59-A6C34878D82A}">
                    <a16:rowId xmlns:a16="http://schemas.microsoft.com/office/drawing/2014/main" val="10013"/>
                  </a:ext>
                </a:extLst>
              </a:tr>
              <a:tr h="344029">
                <a:tc>
                  <a:txBody>
                    <a:bodyPr/>
                    <a:lstStyle/>
                    <a:p>
                      <a:r>
                        <a:rPr lang="sr-Latn-RS" sz="1800" b="1" dirty="0" smtClean="0"/>
                        <a:t>VIŠAK RASHODA NAD PRIHODIMA IZNAD VISINE ULOGA</a:t>
                      </a:r>
                      <a:endParaRPr lang="sr-Latn-RS" sz="1800" b="1" dirty="0"/>
                    </a:p>
                  </a:txBody>
                  <a:tcPr/>
                </a:tc>
                <a:tc>
                  <a:txBody>
                    <a:bodyPr/>
                    <a:lstStyle/>
                    <a:p>
                      <a:pPr algn="r"/>
                      <a:r>
                        <a:rPr lang="sr-Latn-RS" b="1" dirty="0" smtClean="0"/>
                        <a:t>46.049</a:t>
                      </a:r>
                      <a:endParaRPr lang="en-US" b="1" dirty="0"/>
                    </a:p>
                  </a:txBody>
                  <a:tcPr/>
                </a:tc>
                <a:tc>
                  <a:txBody>
                    <a:bodyPr/>
                    <a:lstStyle/>
                    <a:p>
                      <a:pPr algn="r"/>
                      <a:r>
                        <a:rPr lang="sr-Latn-RS" sz="1800" b="1" dirty="0" smtClean="0"/>
                        <a:t>70.394</a:t>
                      </a:r>
                      <a:endParaRPr lang="en-US" sz="1800" b="1" dirty="0"/>
                    </a:p>
                  </a:txBody>
                  <a:tcPr/>
                </a:tc>
                <a:extLst>
                  <a:ext uri="{0D108BD9-81ED-4DB2-BD59-A6C34878D82A}">
                    <a16:rowId xmlns:a16="http://schemas.microsoft.com/office/drawing/2014/main" val="10014"/>
                  </a:ext>
                </a:extLst>
              </a:tr>
              <a:tr h="344029">
                <a:tc>
                  <a:txBody>
                    <a:bodyPr/>
                    <a:lstStyle/>
                    <a:p>
                      <a:r>
                        <a:rPr lang="sr-Latn-RS" sz="1800" b="1" dirty="0" smtClean="0"/>
                        <a:t>UKUPNA PASIVA</a:t>
                      </a:r>
                      <a:endParaRPr lang="sr-Latn-RS" sz="1800" b="1" dirty="0"/>
                    </a:p>
                  </a:txBody>
                  <a:tcPr/>
                </a:tc>
                <a:tc>
                  <a:txBody>
                    <a:bodyPr/>
                    <a:lstStyle/>
                    <a:p>
                      <a:pPr algn="r"/>
                      <a:r>
                        <a:rPr lang="sr-Latn-RS" b="1" dirty="0" smtClean="0"/>
                        <a:t>23.609</a:t>
                      </a:r>
                      <a:endParaRPr lang="en-US" b="1" dirty="0"/>
                    </a:p>
                  </a:txBody>
                  <a:tcPr/>
                </a:tc>
                <a:tc>
                  <a:txBody>
                    <a:bodyPr/>
                    <a:lstStyle/>
                    <a:p>
                      <a:pPr algn="r"/>
                      <a:r>
                        <a:rPr lang="sr-Latn-RS" sz="1800" b="1" dirty="0" smtClean="0"/>
                        <a:t>12.626</a:t>
                      </a:r>
                      <a:endParaRPr lang="en-US" sz="1800" b="1" dirty="0"/>
                    </a:p>
                  </a:txBody>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2312889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7257" y="-204716"/>
            <a:ext cx="10515600" cy="1325563"/>
          </a:xfrm>
        </p:spPr>
        <p:txBody>
          <a:bodyPr/>
          <a:lstStyle/>
          <a:p>
            <a:r>
              <a:rPr lang="sr-Latn-RS" b="1" dirty="0" smtClean="0">
                <a:solidFill>
                  <a:schemeClr val="accent2"/>
                </a:solidFill>
                <a:latin typeface="Bradley Hand ITC" panose="03070402050302030203" pitchFamily="66" charset="0"/>
              </a:rPr>
              <a:t>PASIVA</a:t>
            </a:r>
            <a:endParaRPr lang="sr-Latn-RS" b="1" dirty="0">
              <a:solidFill>
                <a:schemeClr val="accent2"/>
              </a:solidFill>
              <a:latin typeface="Bradley Hand ITC" panose="03070402050302030203" pitchFamily="66" charset="0"/>
            </a:endParaRPr>
          </a:p>
        </p:txBody>
      </p:sp>
      <p:sp>
        <p:nvSpPr>
          <p:cNvPr id="3" name="Content Placeholder 2"/>
          <p:cNvSpPr>
            <a:spLocks noGrp="1"/>
          </p:cNvSpPr>
          <p:nvPr>
            <p:ph idx="1"/>
          </p:nvPr>
        </p:nvSpPr>
        <p:spPr>
          <a:xfrm>
            <a:off x="660778" y="887105"/>
            <a:ext cx="10735101" cy="5472752"/>
          </a:xfrm>
        </p:spPr>
        <p:txBody>
          <a:bodyPr>
            <a:normAutofit/>
          </a:bodyPr>
          <a:lstStyle/>
          <a:p>
            <a:pPr marL="0" indent="0">
              <a:buNone/>
            </a:pPr>
            <a:r>
              <a:rPr lang="sr-Latn-RS" sz="1800" dirty="0" smtClean="0"/>
              <a:t> </a:t>
            </a:r>
          </a:p>
          <a:p>
            <a:pPr algn="just"/>
            <a:r>
              <a:rPr lang="sr-Latn-RS" sz="2400" b="1" dirty="0" smtClean="0">
                <a:solidFill>
                  <a:srgbClr val="0070C0"/>
                </a:solidFill>
              </a:rPr>
              <a:t>Kratkoročne finansijske obaveze</a:t>
            </a:r>
            <a:r>
              <a:rPr lang="sr-Latn-RS" sz="2400" dirty="0" smtClean="0">
                <a:solidFill>
                  <a:srgbClr val="0070C0"/>
                </a:solidFill>
              </a:rPr>
              <a:t> </a:t>
            </a:r>
            <a:r>
              <a:rPr lang="sr-Latn-RS" sz="2400" dirty="0" smtClean="0"/>
              <a:t>u iznosu od </a:t>
            </a:r>
            <a:r>
              <a:rPr lang="sr-Latn-RS" sz="2400" b="1" dirty="0" smtClean="0">
                <a:solidFill>
                  <a:srgbClr val="0070C0"/>
                </a:solidFill>
              </a:rPr>
              <a:t>3.782  </a:t>
            </a:r>
            <a:r>
              <a:rPr lang="sr-Latn-RS" sz="2400" dirty="0" smtClean="0"/>
              <a:t>hiljada dinara odnose se na pozajmice od Teniskog saveza Beograda iz 2012 godine (782 hiljade dinara), OKS iz 2013 godine (1.000 hiljade dinara), EKI Invest (prebačeno na Novi Dom) iz 2009. godine (2.000 hiljade dinara)</a:t>
            </a:r>
          </a:p>
          <a:p>
            <a:pPr algn="just"/>
            <a:r>
              <a:rPr lang="sr-Latn-RS" sz="2400" b="1" dirty="0" smtClean="0">
                <a:solidFill>
                  <a:srgbClr val="0070C0"/>
                </a:solidFill>
              </a:rPr>
              <a:t>Obaveze iz poslovanja </a:t>
            </a:r>
            <a:r>
              <a:rPr lang="sr-Latn-RS" sz="2400" dirty="0" smtClean="0"/>
              <a:t>u iznosu od </a:t>
            </a:r>
            <a:r>
              <a:rPr lang="sr-Latn-RS" sz="2400" b="1" dirty="0" smtClean="0">
                <a:solidFill>
                  <a:srgbClr val="0070C0"/>
                </a:solidFill>
              </a:rPr>
              <a:t>20.411</a:t>
            </a:r>
            <a:r>
              <a:rPr lang="sr-Latn-RS" sz="2400" dirty="0" smtClean="0"/>
              <a:t> hiljada dinara obuhvataju obaveze za primljene avanse 3.289 hiljada dinara (članarine klubova za 2020. godinu, Dunav osiguranje Ug. o sponz., Telekom Srbija Ug. o sponz.), obaveze prema dobavljačima u zemlji 13.337 hiljada dinara, kao i obaveze prema dobavljačima u inostranstvu 3.775 hiljada dinara i ostale nepomenute obaveze od 10 hiljada dinara</a:t>
            </a:r>
          </a:p>
          <a:p>
            <a:pPr algn="just"/>
            <a:r>
              <a:rPr lang="sr-Latn-RS" sz="2400" b="1" dirty="0" smtClean="0">
                <a:solidFill>
                  <a:srgbClr val="0070C0"/>
                </a:solidFill>
              </a:rPr>
              <a:t>Ostale kratkoročne obaveze</a:t>
            </a:r>
            <a:r>
              <a:rPr lang="sr-Latn-RS" sz="2400" dirty="0" smtClean="0">
                <a:solidFill>
                  <a:srgbClr val="0070C0"/>
                </a:solidFill>
              </a:rPr>
              <a:t> </a:t>
            </a:r>
            <a:r>
              <a:rPr lang="sr-Latn-RS" sz="2400" dirty="0" smtClean="0"/>
              <a:t>u iznosu od </a:t>
            </a:r>
            <a:r>
              <a:rPr lang="sr-Latn-RS" sz="2400" b="1" dirty="0" smtClean="0">
                <a:solidFill>
                  <a:srgbClr val="0070C0"/>
                </a:solidFill>
              </a:rPr>
              <a:t>43.935 </a:t>
            </a:r>
            <a:r>
              <a:rPr lang="sr-Latn-RS" sz="2400" dirty="0" smtClean="0"/>
              <a:t> hiljada dinara čine obaveze koje se odnose najvećim delom na obaveze </a:t>
            </a:r>
            <a:r>
              <a:rPr lang="sr-Latn-RS" sz="2400" dirty="0"/>
              <a:t>prema igračima po osnovu Davis </a:t>
            </a:r>
            <a:r>
              <a:rPr lang="sr-Latn-RS" sz="2400" dirty="0" smtClean="0"/>
              <a:t>cup-a, Fed cup-a, sudijama i trenerima TSS- a u iznosu od 40.532 hiljade dinara, dok se ostatak od  3.403 hiljada odnosi na juniorski program za neisplaćene obaveze po konačnim obračunima sa službenog puta</a:t>
            </a:r>
            <a:r>
              <a:rPr lang="sr-Latn-RS" sz="1800" dirty="0" smtClean="0"/>
              <a:t>.</a:t>
            </a:r>
          </a:p>
        </p:txBody>
      </p:sp>
    </p:spTree>
    <p:extLst>
      <p:ext uri="{BB962C8B-B14F-4D97-AF65-F5344CB8AC3E}">
        <p14:creationId xmlns:p14="http://schemas.microsoft.com/office/powerpoint/2010/main" val="42465604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9269" y="2207572"/>
            <a:ext cx="10515600" cy="1968643"/>
          </a:xfrm>
          <a:solidFill>
            <a:srgbClr val="FFC000"/>
          </a:solidFill>
        </p:spPr>
        <p:txBody>
          <a:bodyPr>
            <a:noAutofit/>
          </a:bodyPr>
          <a:lstStyle/>
          <a:p>
            <a:pPr algn="ctr"/>
            <a:r>
              <a:rPr lang="sr-Latn-RS" sz="6000" b="1" dirty="0"/>
              <a:t>FINANSIJSKI REZULTAT PO </a:t>
            </a:r>
            <a:r>
              <a:rPr lang="sr-Latn-RS" sz="6000" b="1" dirty="0" smtClean="0"/>
              <a:t>PODBILANSIMA</a:t>
            </a:r>
            <a:endParaRPr lang="en-US" sz="6000" dirty="0"/>
          </a:p>
        </p:txBody>
      </p:sp>
    </p:spTree>
    <p:extLst>
      <p:ext uri="{BB962C8B-B14F-4D97-AF65-F5344CB8AC3E}">
        <p14:creationId xmlns:p14="http://schemas.microsoft.com/office/powerpoint/2010/main" val="1201186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flipV="1">
            <a:off x="990600" y="1843088"/>
            <a:ext cx="10515600" cy="79093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dirty="0">
              <a:solidFill>
                <a:prstClr val="black"/>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498966895"/>
              </p:ext>
            </p:extLst>
          </p:nvPr>
        </p:nvGraphicFramePr>
        <p:xfrm>
          <a:off x="477672" y="1"/>
          <a:ext cx="11136573" cy="6859249"/>
        </p:xfrm>
        <a:graphic>
          <a:graphicData uri="http://schemas.openxmlformats.org/drawingml/2006/table">
            <a:tbl>
              <a:tblPr firstRow="1" bandRow="1">
                <a:tableStyleId>{17292A2E-F333-43FB-9621-5CBBE7FDCDCB}</a:tableStyleId>
              </a:tblPr>
              <a:tblGrid>
                <a:gridCol w="5636525">
                  <a:extLst>
                    <a:ext uri="{9D8B030D-6E8A-4147-A177-3AD203B41FA5}">
                      <a16:colId xmlns:a16="http://schemas.microsoft.com/office/drawing/2014/main" val="20000"/>
                    </a:ext>
                  </a:extLst>
                </a:gridCol>
                <a:gridCol w="2702257">
                  <a:extLst>
                    <a:ext uri="{9D8B030D-6E8A-4147-A177-3AD203B41FA5}">
                      <a16:colId xmlns:a16="http://schemas.microsoft.com/office/drawing/2014/main" val="20001"/>
                    </a:ext>
                  </a:extLst>
                </a:gridCol>
                <a:gridCol w="2797791">
                  <a:extLst>
                    <a:ext uri="{9D8B030D-6E8A-4147-A177-3AD203B41FA5}">
                      <a16:colId xmlns:a16="http://schemas.microsoft.com/office/drawing/2014/main" val="20002"/>
                    </a:ext>
                  </a:extLst>
                </a:gridCol>
              </a:tblGrid>
              <a:tr h="365306">
                <a:tc>
                  <a:txBody>
                    <a:bodyPr/>
                    <a:lstStyle/>
                    <a:p>
                      <a:endParaRPr lang="sr-Latn-RS" sz="1800" dirty="0"/>
                    </a:p>
                  </a:txBody>
                  <a:tcPr/>
                </a:tc>
                <a:tc>
                  <a:txBody>
                    <a:bodyPr/>
                    <a:lstStyle/>
                    <a:p>
                      <a:pPr algn="r"/>
                      <a:r>
                        <a:rPr lang="sr-Latn-RS" sz="1800" b="1" dirty="0" smtClean="0"/>
                        <a:t>2019</a:t>
                      </a:r>
                      <a:endParaRPr lang="sr-Latn-RS" sz="1800" b="1" dirty="0"/>
                    </a:p>
                  </a:txBody>
                  <a:tcPr anchor="ct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r-Latn-RS" sz="1800" b="1" dirty="0" smtClean="0"/>
                        <a:t>2018</a:t>
                      </a:r>
                    </a:p>
                  </a:txBody>
                  <a:tcPr anchor="ctr"/>
                </a:tc>
                <a:extLst>
                  <a:ext uri="{0D108BD9-81ED-4DB2-BD59-A6C34878D82A}">
                    <a16:rowId xmlns:a16="http://schemas.microsoft.com/office/drawing/2014/main" val="10000"/>
                  </a:ext>
                </a:extLst>
              </a:tr>
              <a:tr h="475230">
                <a:tc>
                  <a:txBody>
                    <a:bodyPr/>
                    <a:lstStyle/>
                    <a:p>
                      <a:pPr algn="l"/>
                      <a:r>
                        <a:rPr lang="sr-Latn-RS" sz="1800" b="1" dirty="0" smtClean="0"/>
                        <a:t>POSLOVNI PRIHODI</a:t>
                      </a:r>
                      <a:endParaRPr lang="sr-Latn-RS" sz="1800" b="1" dirty="0"/>
                    </a:p>
                  </a:txBody>
                  <a:tcPr anchor="ctr"/>
                </a:tc>
                <a:tc>
                  <a:txBody>
                    <a:bodyPr/>
                    <a:lstStyle/>
                    <a:p>
                      <a:pPr algn="r"/>
                      <a:r>
                        <a:rPr lang="sr-Latn-RS" sz="1800" b="1" dirty="0" smtClean="0"/>
                        <a:t>217.672</a:t>
                      </a:r>
                      <a:endParaRPr lang="en-US" sz="1800" b="1" dirty="0"/>
                    </a:p>
                  </a:txBody>
                  <a:tcPr anchor="ctr"/>
                </a:tc>
                <a:tc>
                  <a:txBody>
                    <a:bodyPr/>
                    <a:lstStyle/>
                    <a:p>
                      <a:pPr algn="r"/>
                      <a:r>
                        <a:rPr lang="sr-Latn-RS" sz="1800" b="1" dirty="0" smtClean="0"/>
                        <a:t>147.004</a:t>
                      </a:r>
                      <a:endParaRPr lang="en-US" sz="1800" b="1" dirty="0"/>
                    </a:p>
                  </a:txBody>
                  <a:tcPr anchor="ctr"/>
                </a:tc>
                <a:extLst>
                  <a:ext uri="{0D108BD9-81ED-4DB2-BD59-A6C34878D82A}">
                    <a16:rowId xmlns:a16="http://schemas.microsoft.com/office/drawing/2014/main" val="10001"/>
                  </a:ext>
                </a:extLst>
              </a:tr>
              <a:tr h="475230">
                <a:tc>
                  <a:txBody>
                    <a:bodyPr/>
                    <a:lstStyle/>
                    <a:p>
                      <a:r>
                        <a:rPr lang="sr-Latn-RS" sz="1800" b="1" baseline="0" dirty="0" smtClean="0"/>
                        <a:t>POSLOVNI RASHODI</a:t>
                      </a:r>
                      <a:endParaRPr lang="sr-Latn-RS" sz="1800" b="1" dirty="0"/>
                    </a:p>
                  </a:txBody>
                  <a:tcPr anchor="ctr"/>
                </a:tc>
                <a:tc>
                  <a:txBody>
                    <a:bodyPr/>
                    <a:lstStyle/>
                    <a:p>
                      <a:pPr algn="r"/>
                      <a:r>
                        <a:rPr lang="sr-Latn-RS" sz="1800" b="1" dirty="0" smtClean="0"/>
                        <a:t>191.469</a:t>
                      </a:r>
                      <a:endParaRPr lang="en-US" sz="1800" b="1" dirty="0"/>
                    </a:p>
                  </a:txBody>
                  <a:tcPr anchor="ctr"/>
                </a:tc>
                <a:tc>
                  <a:txBody>
                    <a:bodyPr/>
                    <a:lstStyle/>
                    <a:p>
                      <a:pPr algn="r"/>
                      <a:r>
                        <a:rPr lang="sr-Latn-RS" sz="1800" b="1" dirty="0" smtClean="0"/>
                        <a:t>180.813</a:t>
                      </a:r>
                      <a:endParaRPr lang="en-US" sz="1800" b="1" dirty="0"/>
                    </a:p>
                  </a:txBody>
                  <a:tcPr anchor="ctr"/>
                </a:tc>
                <a:extLst>
                  <a:ext uri="{0D108BD9-81ED-4DB2-BD59-A6C34878D82A}">
                    <a16:rowId xmlns:a16="http://schemas.microsoft.com/office/drawing/2014/main" val="10002"/>
                  </a:ext>
                </a:extLst>
              </a:tr>
              <a:tr h="475230">
                <a:tc>
                  <a:txBody>
                    <a:bodyPr/>
                    <a:lstStyle/>
                    <a:p>
                      <a:pPr algn="l"/>
                      <a:r>
                        <a:rPr lang="sr-Latn-RS" sz="1800" b="1" dirty="0" smtClean="0"/>
                        <a:t>POSLOVNI DOBITAK/GUBITAK</a:t>
                      </a:r>
                      <a:endParaRPr lang="sr-Latn-RS" sz="1800" b="1" dirty="0"/>
                    </a:p>
                  </a:txBody>
                  <a:tcPr anchor="ctr">
                    <a:solidFill>
                      <a:srgbClr val="FFC000"/>
                    </a:solidFill>
                  </a:tcPr>
                </a:tc>
                <a:tc>
                  <a:txBody>
                    <a:bodyPr/>
                    <a:lstStyle/>
                    <a:p>
                      <a:pPr algn="r"/>
                      <a:r>
                        <a:rPr lang="sr-Latn-RS" sz="1800" b="1" dirty="0" smtClean="0"/>
                        <a:t>26.203</a:t>
                      </a:r>
                      <a:endParaRPr lang="en-US" sz="1800" b="1" dirty="0"/>
                    </a:p>
                  </a:txBody>
                  <a:tcPr anchor="ctr">
                    <a:solidFill>
                      <a:srgbClr val="FFC000"/>
                    </a:solidFill>
                  </a:tcPr>
                </a:tc>
                <a:tc>
                  <a:txBody>
                    <a:bodyPr/>
                    <a:lstStyle/>
                    <a:p>
                      <a:pPr algn="r"/>
                      <a:r>
                        <a:rPr lang="sr-Latn-RS" sz="1800" b="1" dirty="0" smtClean="0"/>
                        <a:t>-33.809</a:t>
                      </a:r>
                      <a:endParaRPr lang="en-US" sz="1800" b="1" dirty="0"/>
                    </a:p>
                  </a:txBody>
                  <a:tcPr anchor="ctr">
                    <a:solidFill>
                      <a:srgbClr val="FFC000"/>
                    </a:solidFill>
                  </a:tcPr>
                </a:tc>
                <a:extLst>
                  <a:ext uri="{0D108BD9-81ED-4DB2-BD59-A6C34878D82A}">
                    <a16:rowId xmlns:a16="http://schemas.microsoft.com/office/drawing/2014/main" val="10003"/>
                  </a:ext>
                </a:extLst>
              </a:tr>
              <a:tr h="503881">
                <a:tc>
                  <a:txBody>
                    <a:bodyPr/>
                    <a:lstStyle/>
                    <a:p>
                      <a:r>
                        <a:rPr lang="sr-Latn-RS" sz="1800" b="1" dirty="0" smtClean="0"/>
                        <a:t>FINANSIJSKI PRIHODI</a:t>
                      </a:r>
                      <a:endParaRPr lang="sr-Latn-RS" sz="1800" b="1" dirty="0"/>
                    </a:p>
                  </a:txBody>
                  <a:tcPr anchor="ctr">
                    <a:solidFill>
                      <a:schemeClr val="bg1"/>
                    </a:solidFill>
                  </a:tcPr>
                </a:tc>
                <a:tc>
                  <a:txBody>
                    <a:bodyPr/>
                    <a:lstStyle/>
                    <a:p>
                      <a:pPr algn="r"/>
                      <a:r>
                        <a:rPr lang="sr-Latn-RS" sz="1800" b="1" dirty="0" smtClean="0"/>
                        <a:t>5.780</a:t>
                      </a:r>
                      <a:endParaRPr lang="en-US" sz="1800" b="1" dirty="0"/>
                    </a:p>
                  </a:txBody>
                  <a:tcPr anchor="ctr">
                    <a:solidFill>
                      <a:schemeClr val="bg1"/>
                    </a:solidFill>
                  </a:tcPr>
                </a:tc>
                <a:tc>
                  <a:txBody>
                    <a:bodyPr/>
                    <a:lstStyle/>
                    <a:p>
                      <a:pPr algn="r"/>
                      <a:r>
                        <a:rPr lang="sr-Latn-RS" sz="1800" b="1" dirty="0" smtClean="0"/>
                        <a:t>1.186</a:t>
                      </a:r>
                      <a:endParaRPr lang="en-US" sz="1800" b="1" dirty="0"/>
                    </a:p>
                  </a:txBody>
                  <a:tcPr anchor="ctr">
                    <a:solidFill>
                      <a:schemeClr val="bg1"/>
                    </a:solidFill>
                  </a:tcPr>
                </a:tc>
                <a:extLst>
                  <a:ext uri="{0D108BD9-81ED-4DB2-BD59-A6C34878D82A}">
                    <a16:rowId xmlns:a16="http://schemas.microsoft.com/office/drawing/2014/main" val="10004"/>
                  </a:ext>
                </a:extLst>
              </a:tr>
              <a:tr h="475230">
                <a:tc>
                  <a:txBody>
                    <a:bodyPr/>
                    <a:lstStyle/>
                    <a:p>
                      <a:r>
                        <a:rPr lang="sr-Latn-RS" sz="1800" b="1" dirty="0" smtClean="0"/>
                        <a:t>FINANSIJSKI RASHODI</a:t>
                      </a:r>
                      <a:endParaRPr lang="sr-Latn-RS" sz="1800" b="1" dirty="0"/>
                    </a:p>
                  </a:txBody>
                  <a:tcPr anchor="ctr">
                    <a:solidFill>
                      <a:schemeClr val="bg1"/>
                    </a:solidFill>
                  </a:tcPr>
                </a:tc>
                <a:tc>
                  <a:txBody>
                    <a:bodyPr/>
                    <a:lstStyle/>
                    <a:p>
                      <a:pPr algn="r"/>
                      <a:r>
                        <a:rPr lang="sr-Latn-RS" sz="1800" b="1" dirty="0" smtClean="0"/>
                        <a:t>1.428</a:t>
                      </a:r>
                      <a:endParaRPr lang="en-US" sz="1800" b="1" dirty="0"/>
                    </a:p>
                  </a:txBody>
                  <a:tcPr anchor="ctr">
                    <a:solidFill>
                      <a:schemeClr val="bg1"/>
                    </a:solidFill>
                  </a:tcPr>
                </a:tc>
                <a:tc>
                  <a:txBody>
                    <a:bodyPr/>
                    <a:lstStyle/>
                    <a:p>
                      <a:pPr algn="r"/>
                      <a:r>
                        <a:rPr lang="sr-Latn-RS" sz="1800" b="1" dirty="0" smtClean="0"/>
                        <a:t>1.350</a:t>
                      </a:r>
                      <a:endParaRPr lang="en-US" sz="1800" b="1" dirty="0"/>
                    </a:p>
                  </a:txBody>
                  <a:tcPr anchor="ctr">
                    <a:solidFill>
                      <a:schemeClr val="bg1"/>
                    </a:solidFill>
                  </a:tcPr>
                </a:tc>
                <a:extLst>
                  <a:ext uri="{0D108BD9-81ED-4DB2-BD59-A6C34878D82A}">
                    <a16:rowId xmlns:a16="http://schemas.microsoft.com/office/drawing/2014/main" val="10005"/>
                  </a:ext>
                </a:extLst>
              </a:tr>
              <a:tr h="449064">
                <a:tc>
                  <a:txBody>
                    <a:bodyPr/>
                    <a:lstStyle/>
                    <a:p>
                      <a:r>
                        <a:rPr lang="sr-Latn-RS" sz="1800" b="1" dirty="0" smtClean="0">
                          <a:solidFill>
                            <a:schemeClr val="tx1"/>
                          </a:solidFill>
                        </a:rPr>
                        <a:t>DOBITAK/GUBITAK</a:t>
                      </a:r>
                      <a:r>
                        <a:rPr lang="sr-Latn-RS" sz="1800" b="1" baseline="0" dirty="0" smtClean="0">
                          <a:solidFill>
                            <a:schemeClr val="tx1"/>
                          </a:solidFill>
                        </a:rPr>
                        <a:t> FINANSIRANJA</a:t>
                      </a:r>
                      <a:endParaRPr lang="sr-Latn-RS" sz="1800" b="1" dirty="0">
                        <a:solidFill>
                          <a:schemeClr val="tx1"/>
                        </a:solidFill>
                      </a:endParaRPr>
                    </a:p>
                  </a:txBody>
                  <a:tcPr anchor="ctr">
                    <a:solidFill>
                      <a:srgbClr val="FFC000"/>
                    </a:solidFill>
                  </a:tcPr>
                </a:tc>
                <a:tc>
                  <a:txBody>
                    <a:bodyPr/>
                    <a:lstStyle/>
                    <a:p>
                      <a:pPr algn="r"/>
                      <a:r>
                        <a:rPr lang="sr-Latn-RS" sz="1800" b="1" dirty="0" smtClean="0">
                          <a:solidFill>
                            <a:schemeClr val="tx1"/>
                          </a:solidFill>
                        </a:rPr>
                        <a:t>4.352</a:t>
                      </a:r>
                      <a:endParaRPr lang="en-US" sz="1800" b="1" dirty="0">
                        <a:solidFill>
                          <a:schemeClr val="tx1"/>
                        </a:solidFill>
                      </a:endParaRPr>
                    </a:p>
                  </a:txBody>
                  <a:tcPr anchor="ctr">
                    <a:solidFill>
                      <a:srgbClr val="FFC000"/>
                    </a:solidFill>
                  </a:tcPr>
                </a:tc>
                <a:tc>
                  <a:txBody>
                    <a:bodyPr/>
                    <a:lstStyle/>
                    <a:p>
                      <a:pPr algn="r"/>
                      <a:r>
                        <a:rPr lang="sr-Latn-RS" sz="1800" b="1" dirty="0" smtClean="0">
                          <a:solidFill>
                            <a:schemeClr val="tx1"/>
                          </a:solidFill>
                        </a:rPr>
                        <a:t>-164</a:t>
                      </a:r>
                      <a:endParaRPr lang="en-US" sz="1800" b="1" dirty="0">
                        <a:solidFill>
                          <a:schemeClr val="tx1"/>
                        </a:solidFill>
                      </a:endParaRPr>
                    </a:p>
                  </a:txBody>
                  <a:tcPr anchor="ctr">
                    <a:solidFill>
                      <a:srgbClr val="FFC000"/>
                    </a:solidFill>
                  </a:tcPr>
                </a:tc>
                <a:extLst>
                  <a:ext uri="{0D108BD9-81ED-4DB2-BD59-A6C34878D82A}">
                    <a16:rowId xmlns:a16="http://schemas.microsoft.com/office/drawing/2014/main" val="10006"/>
                  </a:ext>
                </a:extLst>
              </a:tr>
              <a:tr h="475230">
                <a:tc>
                  <a:txBody>
                    <a:bodyPr/>
                    <a:lstStyle/>
                    <a:p>
                      <a:r>
                        <a:rPr lang="sr-Latn-RS" sz="1800" b="1" dirty="0" smtClean="0">
                          <a:solidFill>
                            <a:schemeClr val="tx1"/>
                          </a:solidFill>
                        </a:rPr>
                        <a:t>OSTALI PRIHODI</a:t>
                      </a:r>
                      <a:endParaRPr lang="sr-Latn-RS" sz="1800" b="1" dirty="0">
                        <a:solidFill>
                          <a:schemeClr val="tx1"/>
                        </a:solidFill>
                      </a:endParaRPr>
                    </a:p>
                  </a:txBody>
                  <a:tcPr anchor="ctr">
                    <a:solidFill>
                      <a:schemeClr val="bg1"/>
                    </a:solidFill>
                  </a:tcPr>
                </a:tc>
                <a:tc>
                  <a:txBody>
                    <a:bodyPr/>
                    <a:lstStyle/>
                    <a:p>
                      <a:pPr algn="r"/>
                      <a:r>
                        <a:rPr lang="sr-Latn-RS" sz="1800" b="1" dirty="0" smtClean="0">
                          <a:solidFill>
                            <a:schemeClr val="tx1"/>
                          </a:solidFill>
                        </a:rPr>
                        <a:t>2.004</a:t>
                      </a:r>
                      <a:endParaRPr lang="en-US" sz="1800" b="1" dirty="0">
                        <a:solidFill>
                          <a:schemeClr val="tx1"/>
                        </a:solidFill>
                      </a:endParaRPr>
                    </a:p>
                  </a:txBody>
                  <a:tcPr anchor="ctr">
                    <a:solidFill>
                      <a:schemeClr val="bg1"/>
                    </a:solidFill>
                  </a:tcPr>
                </a:tc>
                <a:tc>
                  <a:txBody>
                    <a:bodyPr/>
                    <a:lstStyle/>
                    <a:p>
                      <a:pPr algn="r"/>
                      <a:r>
                        <a:rPr lang="sr-Latn-RS" sz="1800" b="1" dirty="0" smtClean="0">
                          <a:solidFill>
                            <a:schemeClr val="tx1"/>
                          </a:solidFill>
                        </a:rPr>
                        <a:t>113</a:t>
                      </a:r>
                      <a:endParaRPr lang="en-US" sz="1800" b="1" dirty="0">
                        <a:solidFill>
                          <a:schemeClr val="tx1"/>
                        </a:solidFill>
                      </a:endParaRPr>
                    </a:p>
                  </a:txBody>
                  <a:tcPr anchor="ctr">
                    <a:solidFill>
                      <a:schemeClr val="bg1"/>
                    </a:solidFill>
                  </a:tcPr>
                </a:tc>
                <a:extLst>
                  <a:ext uri="{0D108BD9-81ED-4DB2-BD59-A6C34878D82A}">
                    <a16:rowId xmlns:a16="http://schemas.microsoft.com/office/drawing/2014/main" val="10007"/>
                  </a:ext>
                </a:extLst>
              </a:tr>
              <a:tr h="475230">
                <a:tc>
                  <a:txBody>
                    <a:bodyPr/>
                    <a:lstStyle/>
                    <a:p>
                      <a:r>
                        <a:rPr lang="sr-Latn-RS" sz="1800" b="1" dirty="0" smtClean="0"/>
                        <a:t>OSTALI RASHODI</a:t>
                      </a:r>
                      <a:endParaRPr lang="sr-Latn-RS" sz="1800" b="1" dirty="0"/>
                    </a:p>
                  </a:txBody>
                  <a:tcPr anchor="ctr">
                    <a:solidFill>
                      <a:schemeClr val="bg1"/>
                    </a:solidFill>
                  </a:tcPr>
                </a:tc>
                <a:tc>
                  <a:txBody>
                    <a:bodyPr/>
                    <a:lstStyle/>
                    <a:p>
                      <a:pPr algn="r"/>
                      <a:r>
                        <a:rPr lang="sr-Latn-RS" sz="1800" b="1" dirty="0" smtClean="0"/>
                        <a:t>7.432</a:t>
                      </a:r>
                      <a:endParaRPr lang="en-US" sz="1800" b="1" dirty="0"/>
                    </a:p>
                  </a:txBody>
                  <a:tcPr anchor="ctr">
                    <a:solidFill>
                      <a:schemeClr val="bg1"/>
                    </a:solidFill>
                  </a:tcPr>
                </a:tc>
                <a:tc>
                  <a:txBody>
                    <a:bodyPr/>
                    <a:lstStyle/>
                    <a:p>
                      <a:pPr algn="r"/>
                      <a:r>
                        <a:rPr lang="sr-Latn-RS" sz="1800" b="1" dirty="0" smtClean="0"/>
                        <a:t>817</a:t>
                      </a:r>
                      <a:endParaRPr lang="en-US" sz="1800" b="1" dirty="0"/>
                    </a:p>
                  </a:txBody>
                  <a:tcPr anchor="ctr">
                    <a:solidFill>
                      <a:schemeClr val="bg1"/>
                    </a:solidFill>
                  </a:tcPr>
                </a:tc>
                <a:extLst>
                  <a:ext uri="{0D108BD9-81ED-4DB2-BD59-A6C34878D82A}">
                    <a16:rowId xmlns:a16="http://schemas.microsoft.com/office/drawing/2014/main" val="10008"/>
                  </a:ext>
                </a:extLst>
              </a:tr>
              <a:tr h="639286">
                <a:tc>
                  <a:txBody>
                    <a:bodyPr/>
                    <a:lstStyle/>
                    <a:p>
                      <a:r>
                        <a:rPr lang="sr-Latn-RS" sz="1800" b="1" dirty="0" smtClean="0"/>
                        <a:t>DOBITAK/GUBITAK</a:t>
                      </a:r>
                      <a:r>
                        <a:rPr lang="sr-Latn-RS" sz="1800" b="1" baseline="0" dirty="0" smtClean="0"/>
                        <a:t> NA OSTALIM PRIHODIMA/RASHODIMA</a:t>
                      </a:r>
                      <a:endParaRPr lang="sr-Latn-RS" sz="1800" b="1" dirty="0"/>
                    </a:p>
                  </a:txBody>
                  <a:tcPr anchor="ctr">
                    <a:solidFill>
                      <a:srgbClr val="FFC000"/>
                    </a:solidFill>
                  </a:tcPr>
                </a:tc>
                <a:tc>
                  <a:txBody>
                    <a:bodyPr/>
                    <a:lstStyle/>
                    <a:p>
                      <a:pPr algn="r"/>
                      <a:r>
                        <a:rPr lang="sr-Latn-RS" sz="1800" b="1" dirty="0" smtClean="0"/>
                        <a:t>-5.428</a:t>
                      </a:r>
                      <a:endParaRPr lang="en-US" sz="1800" b="1" dirty="0"/>
                    </a:p>
                  </a:txBody>
                  <a:tcPr anchor="ctr">
                    <a:solidFill>
                      <a:srgbClr val="FFC000"/>
                    </a:solidFill>
                  </a:tcPr>
                </a:tc>
                <a:tc>
                  <a:txBody>
                    <a:bodyPr/>
                    <a:lstStyle/>
                    <a:p>
                      <a:pPr algn="r"/>
                      <a:r>
                        <a:rPr lang="sr-Latn-RS" sz="1800" b="1" dirty="0" smtClean="0"/>
                        <a:t>-704</a:t>
                      </a:r>
                      <a:endParaRPr lang="en-US" sz="1800" b="1" dirty="0"/>
                    </a:p>
                  </a:txBody>
                  <a:tcPr anchor="ctr">
                    <a:solidFill>
                      <a:srgbClr val="FFC000"/>
                    </a:solidFill>
                  </a:tcPr>
                </a:tc>
                <a:extLst>
                  <a:ext uri="{0D108BD9-81ED-4DB2-BD59-A6C34878D82A}">
                    <a16:rowId xmlns:a16="http://schemas.microsoft.com/office/drawing/2014/main" val="10009"/>
                  </a:ext>
                </a:extLst>
              </a:tr>
              <a:tr h="913266">
                <a:tc>
                  <a:txBody>
                    <a:bodyPr/>
                    <a:lstStyle/>
                    <a:p>
                      <a:r>
                        <a:rPr lang="sr-Latn-RS" sz="1800" b="1" dirty="0" smtClean="0"/>
                        <a:t>VIŠAK PRIHODA NAD RASHODIMA</a:t>
                      </a:r>
                      <a:r>
                        <a:rPr lang="sr-Latn-RS" sz="1800" b="1" baseline="0" dirty="0" smtClean="0"/>
                        <a:t> PRE OPOREZIVANJA / VIŠAK RASHODA NAD PRIHODIMA PRE OPOREZIVANJA</a:t>
                      </a:r>
                      <a:endParaRPr lang="sr-Latn-RS" sz="1800" b="1" dirty="0"/>
                    </a:p>
                  </a:txBody>
                  <a:tcPr anchor="ctr">
                    <a:solidFill>
                      <a:schemeClr val="bg1"/>
                    </a:solidFill>
                  </a:tcPr>
                </a:tc>
                <a:tc>
                  <a:txBody>
                    <a:bodyPr/>
                    <a:lstStyle/>
                    <a:p>
                      <a:pPr algn="r"/>
                      <a:r>
                        <a:rPr lang="sr-Latn-RS" sz="1800" b="1" dirty="0" smtClean="0"/>
                        <a:t>25.127</a:t>
                      </a:r>
                      <a:endParaRPr lang="en-US" sz="1800" b="1" dirty="0"/>
                    </a:p>
                  </a:txBody>
                  <a:tcPr anchor="ctr">
                    <a:solidFill>
                      <a:schemeClr val="bg1"/>
                    </a:solidFill>
                  </a:tcPr>
                </a:tc>
                <a:tc>
                  <a:txBody>
                    <a:bodyPr/>
                    <a:lstStyle/>
                    <a:p>
                      <a:pPr algn="r"/>
                      <a:r>
                        <a:rPr lang="sr-Latn-RS" sz="1800" b="1" dirty="0" smtClean="0"/>
                        <a:t>-34.677</a:t>
                      </a:r>
                      <a:endParaRPr lang="en-US" sz="1800" b="1" dirty="0"/>
                    </a:p>
                  </a:txBody>
                  <a:tcPr anchor="ctr">
                    <a:solidFill>
                      <a:schemeClr val="bg1"/>
                    </a:solidFill>
                  </a:tcPr>
                </a:tc>
                <a:extLst>
                  <a:ext uri="{0D108BD9-81ED-4DB2-BD59-A6C34878D82A}">
                    <a16:rowId xmlns:a16="http://schemas.microsoft.com/office/drawing/2014/main" val="10010"/>
                  </a:ext>
                </a:extLst>
              </a:tr>
              <a:tr h="567909">
                <a:tc>
                  <a:txBody>
                    <a:bodyPr/>
                    <a:lstStyle/>
                    <a:p>
                      <a:r>
                        <a:rPr lang="sr-Latn-RS" sz="1800" b="1" dirty="0" smtClean="0"/>
                        <a:t>PORESKI</a:t>
                      </a:r>
                      <a:r>
                        <a:rPr lang="sr-Latn-RS" sz="1800" b="1" baseline="0" dirty="0" smtClean="0"/>
                        <a:t> RASHOD PERIODA</a:t>
                      </a:r>
                      <a:endParaRPr lang="sr-Latn-RS" sz="1800" b="1" dirty="0"/>
                    </a:p>
                  </a:txBody>
                  <a:tcPr anchor="ctr">
                    <a:solidFill>
                      <a:schemeClr val="bg1"/>
                    </a:solidFill>
                  </a:tcPr>
                </a:tc>
                <a:tc>
                  <a:txBody>
                    <a:bodyPr/>
                    <a:lstStyle/>
                    <a:p>
                      <a:pPr algn="r"/>
                      <a:r>
                        <a:rPr lang="sr-Latn-RS" sz="1800" b="1" dirty="0" smtClean="0"/>
                        <a:t>782</a:t>
                      </a:r>
                      <a:endParaRPr lang="en-US" sz="1800" b="1" dirty="0"/>
                    </a:p>
                  </a:txBody>
                  <a:tcPr anchor="ctr">
                    <a:solidFill>
                      <a:schemeClr val="bg1"/>
                    </a:solidFill>
                  </a:tcPr>
                </a:tc>
                <a:tc>
                  <a:txBody>
                    <a:bodyPr/>
                    <a:lstStyle/>
                    <a:p>
                      <a:pPr algn="r"/>
                      <a:endParaRPr lang="en-US" sz="1800" b="1" dirty="0"/>
                    </a:p>
                  </a:txBody>
                  <a:tcPr anchor="ctr">
                    <a:solidFill>
                      <a:schemeClr val="bg1"/>
                    </a:solidFill>
                  </a:tcPr>
                </a:tc>
                <a:extLst>
                  <a:ext uri="{0D108BD9-81ED-4DB2-BD59-A6C34878D82A}">
                    <a16:rowId xmlns:a16="http://schemas.microsoft.com/office/drawing/2014/main" val="10011"/>
                  </a:ext>
                </a:extLst>
              </a:tr>
              <a:tr h="567909">
                <a:tc>
                  <a:txBody>
                    <a:bodyPr/>
                    <a:lstStyle/>
                    <a:p>
                      <a:r>
                        <a:rPr lang="sr-Latn-RS" sz="1800" b="1" dirty="0" smtClean="0"/>
                        <a:t>NETO DOBITAK/ GUBITAK</a:t>
                      </a:r>
                      <a:endParaRPr lang="sr-Latn-RS" sz="1800" b="1" dirty="0"/>
                    </a:p>
                  </a:txBody>
                  <a:tcPr anchor="ctr">
                    <a:solidFill>
                      <a:srgbClr val="FFFF00"/>
                    </a:solidFill>
                  </a:tcPr>
                </a:tc>
                <a:tc>
                  <a:txBody>
                    <a:bodyPr/>
                    <a:lstStyle/>
                    <a:p>
                      <a:pPr algn="r"/>
                      <a:r>
                        <a:rPr lang="sr-Latn-RS" sz="1800" b="1" dirty="0" smtClean="0"/>
                        <a:t>24.345</a:t>
                      </a:r>
                      <a:endParaRPr lang="en-US" sz="1800" b="1" dirty="0"/>
                    </a:p>
                  </a:txBody>
                  <a:tcPr anchor="ctr">
                    <a:solidFill>
                      <a:srgbClr val="FFFF00"/>
                    </a:solidFill>
                  </a:tcPr>
                </a:tc>
                <a:tc>
                  <a:txBody>
                    <a:bodyPr/>
                    <a:lstStyle/>
                    <a:p>
                      <a:pPr algn="r"/>
                      <a:r>
                        <a:rPr lang="sr-Latn-RS" sz="1800" b="1" dirty="0" smtClean="0"/>
                        <a:t>-34.677</a:t>
                      </a:r>
                      <a:endParaRPr lang="en-US" sz="1800" b="1" dirty="0"/>
                    </a:p>
                  </a:txBody>
                  <a:tcPr anchor="ctr">
                    <a:solidFill>
                      <a:srgbClr val="FFFF00"/>
                    </a:solid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056731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49526"/>
          </a:xfrm>
        </p:spPr>
        <p:txBody>
          <a:bodyPr>
            <a:normAutofit/>
          </a:bodyPr>
          <a:lstStyle/>
          <a:p>
            <a:r>
              <a:rPr lang="sr-Latn-RS" b="1" dirty="0" smtClean="0"/>
              <a:t>PREGLED REZULTATA – 2019. </a:t>
            </a:r>
            <a:r>
              <a:rPr lang="sr-Latn-RS" sz="2000" b="1" dirty="0" smtClean="0"/>
              <a:t>*u hiljadama dinara </a:t>
            </a:r>
            <a:endParaRPr lang="en-US" sz="2000" dirty="0"/>
          </a:p>
        </p:txBody>
      </p:sp>
      <p:graphicFrame>
        <p:nvGraphicFramePr>
          <p:cNvPr id="3" name="Table 2"/>
          <p:cNvGraphicFramePr>
            <a:graphicFrameLocks noGrp="1"/>
          </p:cNvGraphicFramePr>
          <p:nvPr>
            <p:extLst>
              <p:ext uri="{D42A27DB-BD31-4B8C-83A1-F6EECF244321}">
                <p14:modId xmlns:p14="http://schemas.microsoft.com/office/powerpoint/2010/main" val="902088006"/>
              </p:ext>
            </p:extLst>
          </p:nvPr>
        </p:nvGraphicFramePr>
        <p:xfrm>
          <a:off x="1793543" y="1498079"/>
          <a:ext cx="8264858" cy="3892787"/>
        </p:xfrm>
        <a:graphic>
          <a:graphicData uri="http://schemas.openxmlformats.org/drawingml/2006/table">
            <a:tbl>
              <a:tblPr firstRow="1" bandRow="1">
                <a:tableStyleId>{17292A2E-F333-43FB-9621-5CBBE7FDCDCB}</a:tableStyleId>
              </a:tblPr>
              <a:tblGrid>
                <a:gridCol w="1929614">
                  <a:extLst>
                    <a:ext uri="{9D8B030D-6E8A-4147-A177-3AD203B41FA5}">
                      <a16:colId xmlns:a16="http://schemas.microsoft.com/office/drawing/2014/main" val="20000"/>
                    </a:ext>
                  </a:extLst>
                </a:gridCol>
                <a:gridCol w="2004313">
                  <a:extLst>
                    <a:ext uri="{9D8B030D-6E8A-4147-A177-3AD203B41FA5}">
                      <a16:colId xmlns:a16="http://schemas.microsoft.com/office/drawing/2014/main" val="20001"/>
                    </a:ext>
                  </a:extLst>
                </a:gridCol>
                <a:gridCol w="2165465">
                  <a:extLst>
                    <a:ext uri="{9D8B030D-6E8A-4147-A177-3AD203B41FA5}">
                      <a16:colId xmlns:a16="http://schemas.microsoft.com/office/drawing/2014/main" val="20002"/>
                    </a:ext>
                  </a:extLst>
                </a:gridCol>
                <a:gridCol w="2165466">
                  <a:extLst>
                    <a:ext uri="{9D8B030D-6E8A-4147-A177-3AD203B41FA5}">
                      <a16:colId xmlns:a16="http://schemas.microsoft.com/office/drawing/2014/main" val="20003"/>
                    </a:ext>
                  </a:extLst>
                </a:gridCol>
              </a:tblGrid>
              <a:tr h="477941">
                <a:tc>
                  <a:txBody>
                    <a:bodyPr/>
                    <a:lstStyle/>
                    <a:p>
                      <a:endParaRPr lang="sr-Latn-RS" sz="1400" dirty="0"/>
                    </a:p>
                  </a:txBody>
                  <a:tcPr/>
                </a:tc>
                <a:tc>
                  <a:txBody>
                    <a:bodyPr/>
                    <a:lstStyle/>
                    <a:p>
                      <a:pPr algn="ctr"/>
                      <a:r>
                        <a:rPr lang="sr-Latn-RS" sz="2000" dirty="0" smtClean="0"/>
                        <a:t>PRIHODI</a:t>
                      </a:r>
                    </a:p>
                  </a:txBody>
                  <a:tcPr/>
                </a:tc>
                <a:tc>
                  <a:txBody>
                    <a:bodyPr/>
                    <a:lstStyle/>
                    <a:p>
                      <a:pPr algn="ctr"/>
                      <a:r>
                        <a:rPr lang="sr-Latn-RS" sz="2000" dirty="0" smtClean="0"/>
                        <a:t>RASHODI</a:t>
                      </a:r>
                      <a:endParaRPr lang="sr-Latn-RS" sz="2000" dirty="0"/>
                    </a:p>
                  </a:txBody>
                  <a:tcPr/>
                </a:tc>
                <a:tc>
                  <a:txBody>
                    <a:bodyPr/>
                    <a:lstStyle/>
                    <a:p>
                      <a:pPr algn="ctr"/>
                      <a:r>
                        <a:rPr lang="sr-Latn-RS" sz="2000" dirty="0" smtClean="0"/>
                        <a:t>REZULTAT</a:t>
                      </a:r>
                      <a:endParaRPr lang="sr-Latn-RS" sz="2000" dirty="0"/>
                    </a:p>
                  </a:txBody>
                  <a:tcPr/>
                </a:tc>
                <a:extLst>
                  <a:ext uri="{0D108BD9-81ED-4DB2-BD59-A6C34878D82A}">
                    <a16:rowId xmlns:a16="http://schemas.microsoft.com/office/drawing/2014/main" val="10000"/>
                  </a:ext>
                </a:extLst>
              </a:tr>
              <a:tr h="477941">
                <a:tc>
                  <a:txBody>
                    <a:bodyPr/>
                    <a:lstStyle/>
                    <a:p>
                      <a:r>
                        <a:rPr lang="sr-Latn-RS" sz="1800" b="1" baseline="0" dirty="0" smtClean="0"/>
                        <a:t>POSLOVNI</a:t>
                      </a:r>
                      <a:endParaRPr lang="sr-Latn-RS" sz="1800" b="1" dirty="0"/>
                    </a:p>
                  </a:txBody>
                  <a:tcPr anchor="ctr">
                    <a:solidFill>
                      <a:schemeClr val="bg1"/>
                    </a:solidFill>
                  </a:tcPr>
                </a:tc>
                <a:tc>
                  <a:txBody>
                    <a:bodyPr/>
                    <a:lstStyle/>
                    <a:p>
                      <a:pPr algn="r"/>
                      <a:r>
                        <a:rPr lang="sr-Latn-RS" sz="1800" b="1" dirty="0" smtClean="0"/>
                        <a:t>217.672</a:t>
                      </a:r>
                      <a:endParaRPr lang="en-US" sz="1800" b="1" dirty="0"/>
                    </a:p>
                  </a:txBody>
                  <a:tcPr anchor="ctr">
                    <a:solidFill>
                      <a:schemeClr val="bg1"/>
                    </a:solidFill>
                  </a:tcPr>
                </a:tc>
                <a:tc>
                  <a:txBody>
                    <a:bodyPr/>
                    <a:lstStyle/>
                    <a:p>
                      <a:pPr algn="r"/>
                      <a:r>
                        <a:rPr lang="sr-Latn-RS" sz="1800" b="1" dirty="0" smtClean="0"/>
                        <a:t>191.469</a:t>
                      </a:r>
                      <a:endParaRPr lang="en-US" sz="1800" b="1" dirty="0"/>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r-Latn-RS" sz="1800" b="1" dirty="0" smtClean="0"/>
                        <a:t>26.203</a:t>
                      </a:r>
                      <a:endParaRPr lang="en-US" sz="1800" b="1" dirty="0" smtClean="0"/>
                    </a:p>
                  </a:txBody>
                  <a:tcPr anchor="ctr">
                    <a:solidFill>
                      <a:schemeClr val="bg1"/>
                    </a:solidFill>
                  </a:tcPr>
                </a:tc>
                <a:extLst>
                  <a:ext uri="{0D108BD9-81ED-4DB2-BD59-A6C34878D82A}">
                    <a16:rowId xmlns:a16="http://schemas.microsoft.com/office/drawing/2014/main" val="10001"/>
                  </a:ext>
                </a:extLst>
              </a:tr>
              <a:tr h="477941">
                <a:tc>
                  <a:txBody>
                    <a:bodyPr/>
                    <a:lstStyle/>
                    <a:p>
                      <a:pPr algn="l"/>
                      <a:r>
                        <a:rPr lang="sr-Latn-RS" sz="1800" b="1" dirty="0" smtClean="0"/>
                        <a:t>FINANSIJSKI</a:t>
                      </a:r>
                      <a:endParaRPr lang="sr-Latn-RS" sz="1800" b="1" dirty="0"/>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r-Latn-RS" sz="1800" b="1" dirty="0" smtClean="0"/>
                        <a:t>5.780</a:t>
                      </a:r>
                      <a:endParaRPr lang="en-US" sz="1800" b="1" dirty="0" smtClean="0"/>
                    </a:p>
                  </a:txBody>
                  <a:tcPr anchor="ctr">
                    <a:solidFill>
                      <a:schemeClr val="bg1"/>
                    </a:solidFill>
                  </a:tcPr>
                </a:tc>
                <a:tc>
                  <a:txBody>
                    <a:bodyPr/>
                    <a:lstStyle/>
                    <a:p>
                      <a:pPr algn="r"/>
                      <a:r>
                        <a:rPr lang="sr-Latn-RS" sz="1800" b="1" dirty="0" smtClean="0"/>
                        <a:t>1.428</a:t>
                      </a:r>
                      <a:endParaRPr lang="en-US" sz="1800" b="1" dirty="0"/>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r-Latn-RS" sz="1800" b="1" dirty="0" smtClean="0">
                          <a:solidFill>
                            <a:schemeClr val="tx1"/>
                          </a:solidFill>
                        </a:rPr>
                        <a:t>4.352</a:t>
                      </a:r>
                      <a:endParaRPr lang="en-US" sz="1800" b="1" dirty="0" smtClean="0">
                        <a:solidFill>
                          <a:schemeClr val="tx1"/>
                        </a:solidFill>
                      </a:endParaRPr>
                    </a:p>
                  </a:txBody>
                  <a:tcPr anchor="ctr">
                    <a:solidFill>
                      <a:schemeClr val="bg1"/>
                    </a:solidFill>
                  </a:tcPr>
                </a:tc>
                <a:extLst>
                  <a:ext uri="{0D108BD9-81ED-4DB2-BD59-A6C34878D82A}">
                    <a16:rowId xmlns:a16="http://schemas.microsoft.com/office/drawing/2014/main" val="10002"/>
                  </a:ext>
                </a:extLst>
              </a:tr>
              <a:tr h="477941">
                <a:tc>
                  <a:txBody>
                    <a:bodyPr/>
                    <a:lstStyle/>
                    <a:p>
                      <a:pPr algn="l"/>
                      <a:r>
                        <a:rPr lang="sr-Latn-RS" sz="1800" b="1" dirty="0" smtClean="0"/>
                        <a:t>OSTALI</a:t>
                      </a:r>
                      <a:endParaRPr lang="sr-Latn-RS" sz="1800" b="1" dirty="0"/>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r-Latn-RS" sz="1800" b="1" dirty="0" smtClean="0">
                          <a:solidFill>
                            <a:schemeClr val="tx1"/>
                          </a:solidFill>
                        </a:rPr>
                        <a:t>2.004</a:t>
                      </a:r>
                      <a:endParaRPr lang="en-US" sz="1800" b="1" dirty="0" smtClean="0">
                        <a:solidFill>
                          <a:schemeClr val="tx1"/>
                        </a:solidFill>
                      </a:endParaRPr>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r-Latn-RS" sz="1800" b="1" dirty="0" smtClean="0"/>
                        <a:t>817</a:t>
                      </a:r>
                      <a:endParaRPr lang="en-US" sz="1800" b="1" dirty="0"/>
                    </a:p>
                  </a:txBody>
                  <a:tcPr anchor="c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r-Latn-RS" b="1" dirty="0" smtClean="0"/>
                        <a:t>-5.428</a:t>
                      </a:r>
                      <a:endParaRPr lang="en-US" b="1" dirty="0" smtClean="0"/>
                    </a:p>
                  </a:txBody>
                  <a:tcPr anchor="ctr">
                    <a:solidFill>
                      <a:schemeClr val="bg1"/>
                    </a:solidFill>
                  </a:tcPr>
                </a:tc>
                <a:extLst>
                  <a:ext uri="{0D108BD9-81ED-4DB2-BD59-A6C34878D82A}">
                    <a16:rowId xmlns:a16="http://schemas.microsoft.com/office/drawing/2014/main" val="10003"/>
                  </a:ext>
                </a:extLst>
              </a:tr>
              <a:tr h="477941">
                <a:tc>
                  <a:txBody>
                    <a:bodyPr/>
                    <a:lstStyle/>
                    <a:p>
                      <a:pPr algn="l"/>
                      <a:r>
                        <a:rPr lang="sr-Latn-RS" sz="1800" b="1" dirty="0" smtClean="0"/>
                        <a:t>TOTAL</a:t>
                      </a:r>
                    </a:p>
                  </a:txBody>
                  <a:tcPr anchor="ctr">
                    <a:solidFill>
                      <a:schemeClr val="accent4">
                        <a:lumMod val="20000"/>
                        <a:lumOff val="80000"/>
                      </a:schemeClr>
                    </a:solidFill>
                  </a:tcPr>
                </a:tc>
                <a:tc>
                  <a:txBody>
                    <a:bodyPr/>
                    <a:lstStyle/>
                    <a:p>
                      <a:pPr algn="r"/>
                      <a:r>
                        <a:rPr lang="sr-Latn-RS" sz="1800" b="1" dirty="0" smtClean="0"/>
                        <a:t>225.456</a:t>
                      </a:r>
                      <a:endParaRPr lang="en-US" sz="1800" b="1" dirty="0"/>
                    </a:p>
                  </a:txBody>
                  <a:tcPr anchor="ctr">
                    <a:solidFill>
                      <a:schemeClr val="accent4">
                        <a:lumMod val="20000"/>
                        <a:lumOff val="80000"/>
                      </a:schemeClr>
                    </a:solidFill>
                  </a:tcPr>
                </a:tc>
                <a:tc>
                  <a:txBody>
                    <a:bodyPr/>
                    <a:lstStyle/>
                    <a:p>
                      <a:pPr algn="r"/>
                      <a:r>
                        <a:rPr lang="sr-Latn-RS" sz="1800" b="1" dirty="0" smtClean="0"/>
                        <a:t>200.329</a:t>
                      </a:r>
                      <a:endParaRPr lang="en-US" sz="1800" b="1" dirty="0"/>
                    </a:p>
                  </a:txBody>
                  <a:tcPr anchor="ctr">
                    <a:solidFill>
                      <a:schemeClr val="accent4">
                        <a:lumMod val="20000"/>
                        <a:lumOff val="80000"/>
                      </a:schemeClr>
                    </a:solidFill>
                  </a:tcPr>
                </a:tc>
                <a:tc rowSpan="2">
                  <a:txBody>
                    <a:bodyPr/>
                    <a:lstStyle/>
                    <a:p>
                      <a:pPr algn="r"/>
                      <a:r>
                        <a:rPr lang="sr-Latn-RS" sz="2400" b="1" dirty="0" smtClean="0"/>
                        <a:t>25.127</a:t>
                      </a:r>
                      <a:endParaRPr lang="en-US" sz="2400" b="1" dirty="0"/>
                    </a:p>
                  </a:txBody>
                  <a:tcPr anchor="ctr">
                    <a:solidFill>
                      <a:schemeClr val="accent4">
                        <a:lumMod val="20000"/>
                        <a:lumOff val="80000"/>
                      </a:schemeClr>
                    </a:solidFill>
                  </a:tcPr>
                </a:tc>
                <a:extLst>
                  <a:ext uri="{0D108BD9-81ED-4DB2-BD59-A6C34878D82A}">
                    <a16:rowId xmlns:a16="http://schemas.microsoft.com/office/drawing/2014/main" val="10004"/>
                  </a:ext>
                </a:extLst>
              </a:tr>
              <a:tr h="477941">
                <a:tc gridSpan="3">
                  <a:txBody>
                    <a:bodyPr/>
                    <a:lstStyle/>
                    <a:p>
                      <a:r>
                        <a:rPr lang="sr-Latn-RS" sz="2000" b="1" dirty="0" smtClean="0"/>
                        <a:t>VIŠAK PRIHODA NAD RASHODIMA PRE OPOREZIVANJA</a:t>
                      </a:r>
                      <a:endParaRPr lang="sr-Latn-RS" sz="2000" b="1" dirty="0"/>
                    </a:p>
                  </a:txBody>
                  <a:tcPr anchor="ctr">
                    <a:solidFill>
                      <a:schemeClr val="bg1"/>
                    </a:solidFill>
                  </a:tcPr>
                </a:tc>
                <a:tc hMerge="1">
                  <a:txBody>
                    <a:bodyPr/>
                    <a:lstStyle/>
                    <a:p>
                      <a:pPr algn="ctr"/>
                      <a:endParaRPr lang="sr-Latn-RS" sz="2400" b="1" dirty="0" smtClean="0"/>
                    </a:p>
                  </a:txBody>
                  <a:tcPr anchor="ctr">
                    <a:solidFill>
                      <a:schemeClr val="bg1"/>
                    </a:solidFill>
                  </a:tcPr>
                </a:tc>
                <a:tc hMerge="1">
                  <a:txBody>
                    <a:bodyPr/>
                    <a:lstStyle/>
                    <a:p>
                      <a:pPr algn="r"/>
                      <a:endParaRPr lang="en-US" sz="1800" b="1" dirty="0"/>
                    </a:p>
                  </a:txBody>
                  <a:tcPr anchor="ctr">
                    <a:solidFill>
                      <a:schemeClr val="bg1"/>
                    </a:solidFill>
                  </a:tcPr>
                </a:tc>
                <a:tc vMerge="1">
                  <a:txBody>
                    <a:bodyPr/>
                    <a:lstStyle/>
                    <a:p>
                      <a:pPr algn="r"/>
                      <a:endParaRPr lang="en-US" sz="1800" b="1" dirty="0"/>
                    </a:p>
                  </a:txBody>
                  <a:tcPr anchor="ctr">
                    <a:solidFill>
                      <a:schemeClr val="bg1"/>
                    </a:solidFill>
                  </a:tcPr>
                </a:tc>
                <a:extLst>
                  <a:ext uri="{0D108BD9-81ED-4DB2-BD59-A6C34878D82A}">
                    <a16:rowId xmlns:a16="http://schemas.microsoft.com/office/drawing/2014/main" val="10005"/>
                  </a:ext>
                </a:extLst>
              </a:tr>
              <a:tr h="477941">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r-Latn-RS" sz="2000" b="1" dirty="0" smtClean="0"/>
                        <a:t>PORESKI RASHOD PERIODA </a:t>
                      </a:r>
                    </a:p>
                  </a:txBody>
                  <a:tcPr anchor="ctr">
                    <a:solidFill>
                      <a:schemeClr val="bg1"/>
                    </a:solidFill>
                  </a:tcPr>
                </a:tc>
                <a:tc hMerge="1">
                  <a:txBody>
                    <a:bodyPr/>
                    <a:lstStyle/>
                    <a:p>
                      <a:endParaRPr lang="en-US"/>
                    </a:p>
                  </a:txBody>
                  <a:tcPr/>
                </a:tc>
                <a:tc hMerge="1">
                  <a:txBody>
                    <a:bodyPr/>
                    <a:lstStyle/>
                    <a:p>
                      <a:endParaRPr lang="en-US"/>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r-Latn-RS" sz="2400" b="1" dirty="0" smtClean="0"/>
                        <a:t>782</a:t>
                      </a:r>
                    </a:p>
                  </a:txBody>
                  <a:tcPr anchor="ctr">
                    <a:solidFill>
                      <a:schemeClr val="accent4">
                        <a:lumMod val="20000"/>
                        <a:lumOff val="80000"/>
                      </a:schemeClr>
                    </a:solidFill>
                  </a:tcPr>
                </a:tc>
                <a:extLst>
                  <a:ext uri="{0D108BD9-81ED-4DB2-BD59-A6C34878D82A}">
                    <a16:rowId xmlns:a16="http://schemas.microsoft.com/office/drawing/2014/main" val="10006"/>
                  </a:ext>
                </a:extLst>
              </a:tr>
              <a:tr h="547200">
                <a:tc gridSpan="3">
                  <a:txBody>
                    <a:bodyPr/>
                    <a:lstStyle/>
                    <a:p>
                      <a:r>
                        <a:rPr lang="sr-Latn-RS" sz="2000" b="1" i="0" u="sng" dirty="0" smtClean="0">
                          <a:effectLst/>
                        </a:rPr>
                        <a:t>DOBITAK</a:t>
                      </a:r>
                      <a:endParaRPr lang="sr-Latn-RS" sz="2000" b="1" i="0" u="sng" dirty="0">
                        <a:effectLst/>
                      </a:endParaRPr>
                    </a:p>
                  </a:txBody>
                  <a:tcPr anchor="ctr">
                    <a:solidFill>
                      <a:schemeClr val="bg1"/>
                    </a:solidFill>
                  </a:tcPr>
                </a:tc>
                <a:tc hMerge="1">
                  <a:txBody>
                    <a:bodyPr/>
                    <a:lstStyle/>
                    <a:p>
                      <a:endParaRPr lang="en-US"/>
                    </a:p>
                  </a:txBody>
                  <a:tcPr/>
                </a:tc>
                <a:tc hMerge="1">
                  <a:txBody>
                    <a:bodyPr/>
                    <a:lstStyle/>
                    <a:p>
                      <a:endParaRPr lang="en-US"/>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sr-Latn-RS" sz="2800" b="1" i="0" u="sng" dirty="0" smtClean="0">
                          <a:effectLst/>
                        </a:rPr>
                        <a:t>24.345</a:t>
                      </a:r>
                    </a:p>
                  </a:txBody>
                  <a:tcPr anchor="ctr">
                    <a:solidFill>
                      <a:schemeClr val="accent4">
                        <a:lumMod val="20000"/>
                        <a:lumOff val="80000"/>
                      </a:schemeClr>
                    </a:solid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9396475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01" y="140960"/>
            <a:ext cx="10552676" cy="609667"/>
          </a:xfrm>
        </p:spPr>
        <p:txBody>
          <a:bodyPr>
            <a:normAutofit/>
          </a:bodyPr>
          <a:lstStyle/>
          <a:p>
            <a:r>
              <a:rPr lang="sr-Latn-RS" sz="2800" b="1" dirty="0" smtClean="0">
                <a:latin typeface="Vijaya" pitchFamily="34" charset="0"/>
                <a:cs typeface="Vijaya" pitchFamily="34" charset="0"/>
              </a:rPr>
              <a:t>FINANSIJSKI REZULTAT</a:t>
            </a:r>
            <a:endParaRPr lang="sr-Latn-RS" sz="28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89255129"/>
              </p:ext>
            </p:extLst>
          </p:nvPr>
        </p:nvGraphicFramePr>
        <p:xfrm>
          <a:off x="709684" y="856227"/>
          <a:ext cx="10809026" cy="4572000"/>
        </p:xfrm>
        <a:graphic>
          <a:graphicData uri="http://schemas.openxmlformats.org/drawingml/2006/table">
            <a:tbl>
              <a:tblPr firstRow="1" bandRow="1">
                <a:tableStyleId>{17292A2E-F333-43FB-9621-5CBBE7FDCDCB}</a:tableStyleId>
              </a:tblPr>
              <a:tblGrid>
                <a:gridCol w="6305265">
                  <a:extLst>
                    <a:ext uri="{9D8B030D-6E8A-4147-A177-3AD203B41FA5}">
                      <a16:colId xmlns:a16="http://schemas.microsoft.com/office/drawing/2014/main" val="20000"/>
                    </a:ext>
                  </a:extLst>
                </a:gridCol>
                <a:gridCol w="2429302">
                  <a:extLst>
                    <a:ext uri="{9D8B030D-6E8A-4147-A177-3AD203B41FA5}">
                      <a16:colId xmlns:a16="http://schemas.microsoft.com/office/drawing/2014/main" val="20001"/>
                    </a:ext>
                  </a:extLst>
                </a:gridCol>
                <a:gridCol w="2074459">
                  <a:extLst>
                    <a:ext uri="{9D8B030D-6E8A-4147-A177-3AD203B41FA5}">
                      <a16:colId xmlns:a16="http://schemas.microsoft.com/office/drawing/2014/main" val="20002"/>
                    </a:ext>
                  </a:extLst>
                </a:gridCol>
              </a:tblGrid>
              <a:tr h="370840">
                <a:tc>
                  <a:txBody>
                    <a:bodyPr/>
                    <a:lstStyle/>
                    <a:p>
                      <a:endParaRPr lang="sr-Latn-RS" sz="1400" dirty="0"/>
                    </a:p>
                  </a:txBody>
                  <a:tcPr/>
                </a:tc>
                <a:tc>
                  <a:txBody>
                    <a:bodyPr/>
                    <a:lstStyle/>
                    <a:p>
                      <a:pPr algn="ctr"/>
                      <a:r>
                        <a:rPr lang="sr-Latn-RS" sz="2000" dirty="0" smtClean="0"/>
                        <a:t>201</a:t>
                      </a:r>
                      <a:r>
                        <a:rPr lang="sr-Latn-RS" sz="2000" dirty="0"/>
                        <a:t>9</a:t>
                      </a:r>
                      <a:endParaRPr lang="sr-Latn-RS" sz="2000" dirty="0" smtClean="0"/>
                    </a:p>
                  </a:txBody>
                  <a:tcPr/>
                </a:tc>
                <a:tc>
                  <a:txBody>
                    <a:bodyPr/>
                    <a:lstStyle/>
                    <a:p>
                      <a:pPr algn="ctr"/>
                      <a:r>
                        <a:rPr lang="sr-Latn-RS" sz="2000" dirty="0" smtClean="0"/>
                        <a:t>2018</a:t>
                      </a:r>
                      <a:endParaRPr lang="sr-Latn-RS" sz="2000" dirty="0"/>
                    </a:p>
                  </a:txBody>
                  <a:tcPr/>
                </a:tc>
                <a:extLst>
                  <a:ext uri="{0D108BD9-81ED-4DB2-BD59-A6C34878D82A}">
                    <a16:rowId xmlns:a16="http://schemas.microsoft.com/office/drawing/2014/main" val="10000"/>
                  </a:ext>
                </a:extLst>
              </a:tr>
              <a:tr h="370840">
                <a:tc>
                  <a:txBody>
                    <a:bodyPr/>
                    <a:lstStyle/>
                    <a:p>
                      <a:r>
                        <a:rPr lang="sr-Latn-RS" sz="1800" dirty="0" smtClean="0"/>
                        <a:t>VIŠAK PRIHODA NAD RASHODIMA IZ REDOVNOG POSLOVANJA PRE OPEREZIVANJA</a:t>
                      </a:r>
                      <a:endParaRPr lang="sr-Latn-RS" sz="1800" dirty="0"/>
                    </a:p>
                  </a:txBody>
                  <a:tcPr/>
                </a:tc>
                <a:tc>
                  <a:txBody>
                    <a:bodyPr/>
                    <a:lstStyle/>
                    <a:p>
                      <a:pPr algn="r"/>
                      <a:r>
                        <a:rPr lang="sr-Latn-RS" sz="2000" dirty="0" smtClean="0"/>
                        <a:t>25.127</a:t>
                      </a:r>
                      <a:endParaRPr lang="en-US" sz="2000" dirty="0"/>
                    </a:p>
                  </a:txBody>
                  <a:tcPr/>
                </a:tc>
                <a:tc>
                  <a:txBody>
                    <a:bodyPr/>
                    <a:lstStyle/>
                    <a:p>
                      <a:pPr algn="r"/>
                      <a:endParaRPr lang="sr-Latn-RS" sz="2000" dirty="0"/>
                    </a:p>
                  </a:txBody>
                  <a:tcPr/>
                </a:tc>
                <a:extLst>
                  <a:ext uri="{0D108BD9-81ED-4DB2-BD59-A6C34878D82A}">
                    <a16:rowId xmlns:a16="http://schemas.microsoft.com/office/drawing/2014/main" val="10001"/>
                  </a:ext>
                </a:extLst>
              </a:tr>
              <a:tr h="370840">
                <a:tc>
                  <a:txBody>
                    <a:bodyPr/>
                    <a:lstStyle/>
                    <a:p>
                      <a:r>
                        <a:rPr lang="sr-Latn-RS" sz="1800" dirty="0" smtClean="0"/>
                        <a:t>VIŠAK RASHODA NAD PRIHODIMA IZ REDOVNOG POSLOVANJA PRE OPEREZIVANJA</a:t>
                      </a:r>
                      <a:endParaRPr lang="sr-Latn-RS" sz="1800" dirty="0"/>
                    </a:p>
                  </a:txBody>
                  <a:tcPr/>
                </a:tc>
                <a:tc>
                  <a:txBody>
                    <a:bodyPr/>
                    <a:lstStyle/>
                    <a:p>
                      <a:pPr algn="r"/>
                      <a:endParaRPr lang="en-US" sz="2000" dirty="0"/>
                    </a:p>
                  </a:txBody>
                  <a:tcPr/>
                </a:tc>
                <a:tc>
                  <a:txBody>
                    <a:bodyPr/>
                    <a:lstStyle/>
                    <a:p>
                      <a:pPr algn="r"/>
                      <a:r>
                        <a:rPr lang="sr-Latn-RS" sz="2000" dirty="0" smtClean="0"/>
                        <a:t>34.677</a:t>
                      </a:r>
                      <a:endParaRPr lang="en-US" sz="2000" dirty="0"/>
                    </a:p>
                  </a:txBody>
                  <a:tcPr/>
                </a:tc>
                <a:extLst>
                  <a:ext uri="{0D108BD9-81ED-4DB2-BD59-A6C34878D82A}">
                    <a16:rowId xmlns:a16="http://schemas.microsoft.com/office/drawing/2014/main" val="10002"/>
                  </a:ext>
                </a:extLst>
              </a:tr>
              <a:tr h="370840">
                <a:tc>
                  <a:txBody>
                    <a:bodyPr/>
                    <a:lstStyle/>
                    <a:p>
                      <a:r>
                        <a:rPr lang="sr-Latn-RS" sz="1800" dirty="0" smtClean="0"/>
                        <a:t>VIŠAK PRIHODA NAD RASHODIMA,</a:t>
                      </a:r>
                      <a:r>
                        <a:rPr lang="sr-Latn-RS" sz="1800" baseline="0" dirty="0" smtClean="0"/>
                        <a:t> EFEKTI PROMENA RAČUNOVODSTVENIH POLITIKA I ISPRAVKA GREŠAKA IZ RANIJIH GODINA</a:t>
                      </a:r>
                      <a:endParaRPr lang="sr-Latn-RS" sz="1800" dirty="0"/>
                    </a:p>
                  </a:txBody>
                  <a:tcPr/>
                </a:tc>
                <a:tc>
                  <a:txBody>
                    <a:bodyPr/>
                    <a:lstStyle/>
                    <a:p>
                      <a:pPr algn="r"/>
                      <a:endParaRPr lang="en-US" sz="2000" dirty="0"/>
                    </a:p>
                  </a:txBody>
                  <a:tcPr/>
                </a:tc>
                <a:tc>
                  <a:txBody>
                    <a:bodyPr/>
                    <a:lstStyle/>
                    <a:p>
                      <a:pPr algn="r"/>
                      <a:endParaRPr lang="en-US" sz="2000" dirty="0"/>
                    </a:p>
                  </a:txBody>
                  <a:tcPr/>
                </a:tc>
                <a:extLst>
                  <a:ext uri="{0D108BD9-81ED-4DB2-BD59-A6C34878D82A}">
                    <a16:rowId xmlns:a16="http://schemas.microsoft.com/office/drawing/2014/main" val="10003"/>
                  </a:ext>
                </a:extLst>
              </a:tr>
              <a:tr h="370840">
                <a:tc>
                  <a:txBody>
                    <a:bodyPr/>
                    <a:lstStyle/>
                    <a:p>
                      <a:r>
                        <a:rPr lang="sr-Latn-RS" sz="1800" dirty="0" smtClean="0"/>
                        <a:t>VIŠAK PRIHODA NAD RASHODIMA PRE OPOREZIVANJA</a:t>
                      </a:r>
                      <a:endParaRPr lang="sr-Latn-RS" sz="1800" b="1" dirty="0"/>
                    </a:p>
                  </a:txBody>
                  <a:tcPr/>
                </a:tc>
                <a:tc>
                  <a:txBody>
                    <a:bodyPr/>
                    <a:lstStyle/>
                    <a:p>
                      <a:pPr algn="r"/>
                      <a:r>
                        <a:rPr lang="sr-Latn-RS" sz="2000" dirty="0" smtClean="0"/>
                        <a:t>25.127</a:t>
                      </a:r>
                      <a:endParaRPr lang="en-US" sz="2000" dirty="0"/>
                    </a:p>
                  </a:txBody>
                  <a:tcPr/>
                </a:tc>
                <a:tc>
                  <a:txBody>
                    <a:bodyPr/>
                    <a:lstStyle/>
                    <a:p>
                      <a:pPr algn="r"/>
                      <a:endParaRPr lang="en-US" sz="2000" dirty="0"/>
                    </a:p>
                  </a:txBody>
                  <a:tcPr/>
                </a:tc>
                <a:extLst>
                  <a:ext uri="{0D108BD9-81ED-4DB2-BD59-A6C34878D82A}">
                    <a16:rowId xmlns:a16="http://schemas.microsoft.com/office/drawing/2014/main" val="10004"/>
                  </a:ext>
                </a:extLst>
              </a:tr>
              <a:tr h="370840">
                <a:tc>
                  <a:txBody>
                    <a:bodyPr/>
                    <a:lstStyle/>
                    <a:p>
                      <a:r>
                        <a:rPr lang="sr-Latn-RS" sz="1800" dirty="0" smtClean="0"/>
                        <a:t>VIŠAK RASHODA NAD PRIHODIMA PRE OPOREZIVANJA</a:t>
                      </a:r>
                      <a:endParaRPr lang="sr-Latn-RS" sz="1800" b="1" dirty="0"/>
                    </a:p>
                  </a:txBody>
                  <a:tcPr/>
                </a:tc>
                <a:tc>
                  <a:txBody>
                    <a:bodyPr/>
                    <a:lstStyle/>
                    <a:p>
                      <a:pPr algn="r"/>
                      <a:endParaRPr lang="en-US" sz="2000" dirty="0"/>
                    </a:p>
                  </a:txBody>
                  <a:tcPr/>
                </a:tc>
                <a:tc>
                  <a:txBody>
                    <a:bodyPr/>
                    <a:lstStyle/>
                    <a:p>
                      <a:pPr algn="r"/>
                      <a:r>
                        <a:rPr lang="sr-Latn-RS" sz="2000" dirty="0" smtClean="0"/>
                        <a:t>34.677</a:t>
                      </a:r>
                      <a:endParaRPr lang="en-US" sz="2000" dirty="0"/>
                    </a:p>
                  </a:txBody>
                  <a:tcPr/>
                </a:tc>
                <a:extLst>
                  <a:ext uri="{0D108BD9-81ED-4DB2-BD59-A6C34878D82A}">
                    <a16:rowId xmlns:a16="http://schemas.microsoft.com/office/drawing/2014/main" val="10005"/>
                  </a:ext>
                </a:extLst>
              </a:tr>
              <a:tr h="370840">
                <a:tc>
                  <a:txBody>
                    <a:bodyPr/>
                    <a:lstStyle/>
                    <a:p>
                      <a:r>
                        <a:rPr lang="sr-Latn-RS" sz="1800" dirty="0" smtClean="0"/>
                        <a:t>PORESKI RASHOD PERIODA</a:t>
                      </a:r>
                      <a:endParaRPr lang="sr-Latn-RS" sz="1800" dirty="0"/>
                    </a:p>
                  </a:txBody>
                  <a:tcPr/>
                </a:tc>
                <a:tc>
                  <a:txBody>
                    <a:bodyPr/>
                    <a:lstStyle/>
                    <a:p>
                      <a:pPr algn="r"/>
                      <a:r>
                        <a:rPr lang="sr-Latn-RS" sz="2000" dirty="0" smtClean="0"/>
                        <a:t>782</a:t>
                      </a:r>
                      <a:endParaRPr lang="en-US" sz="2000" dirty="0"/>
                    </a:p>
                  </a:txBody>
                  <a:tcPr/>
                </a:tc>
                <a:tc>
                  <a:txBody>
                    <a:bodyPr/>
                    <a:lstStyle/>
                    <a:p>
                      <a:pPr algn="r"/>
                      <a:endParaRPr lang="en-US" sz="2000" dirty="0"/>
                    </a:p>
                  </a:txBody>
                  <a:tcPr/>
                </a:tc>
                <a:extLst>
                  <a:ext uri="{0D108BD9-81ED-4DB2-BD59-A6C34878D82A}">
                    <a16:rowId xmlns:a16="http://schemas.microsoft.com/office/drawing/2014/main" val="10006"/>
                  </a:ext>
                </a:extLst>
              </a:tr>
              <a:tr h="370840">
                <a:tc>
                  <a:txBody>
                    <a:bodyPr/>
                    <a:lstStyle/>
                    <a:p>
                      <a:r>
                        <a:rPr lang="sr-Latn-RS" sz="1800" b="1" dirty="0" smtClean="0"/>
                        <a:t>NETO VIŠAK PRIHODA NAD RASHODIMA</a:t>
                      </a:r>
                      <a:endParaRPr lang="sr-Latn-RS" sz="1800" b="1" dirty="0"/>
                    </a:p>
                  </a:txBody>
                  <a:tcPr/>
                </a:tc>
                <a:tc>
                  <a:txBody>
                    <a:bodyPr/>
                    <a:lstStyle/>
                    <a:p>
                      <a:pPr algn="r"/>
                      <a:r>
                        <a:rPr lang="sr-Latn-RS" sz="2000" b="1" dirty="0" smtClean="0"/>
                        <a:t>24.345</a:t>
                      </a:r>
                      <a:endParaRPr lang="en-US" sz="2000" b="1" dirty="0"/>
                    </a:p>
                  </a:txBody>
                  <a:tcPr/>
                </a:tc>
                <a:tc>
                  <a:txBody>
                    <a:bodyPr/>
                    <a:lstStyle/>
                    <a:p>
                      <a:pPr algn="r"/>
                      <a:endParaRPr lang="en-US" sz="2000" dirty="0"/>
                    </a:p>
                  </a:txBody>
                  <a:tcPr/>
                </a:tc>
                <a:extLst>
                  <a:ext uri="{0D108BD9-81ED-4DB2-BD59-A6C34878D82A}">
                    <a16:rowId xmlns:a16="http://schemas.microsoft.com/office/drawing/2014/main" val="10007"/>
                  </a:ext>
                </a:extLst>
              </a:tr>
              <a:tr h="370840">
                <a:tc>
                  <a:txBody>
                    <a:bodyPr/>
                    <a:lstStyle/>
                    <a:p>
                      <a:r>
                        <a:rPr lang="sr-Latn-RS" sz="1800" b="1" dirty="0" smtClean="0"/>
                        <a:t>NETO VIŠAK RASHODA NAD PRIHODIMA</a:t>
                      </a:r>
                      <a:endParaRPr lang="sr-Latn-RS" sz="1800" b="1" dirty="0"/>
                    </a:p>
                  </a:txBody>
                  <a:tcPr/>
                </a:tc>
                <a:tc>
                  <a:txBody>
                    <a:bodyPr/>
                    <a:lstStyle/>
                    <a:p>
                      <a:pPr algn="r"/>
                      <a:endParaRPr lang="en-US" sz="2000" dirty="0"/>
                    </a:p>
                  </a:txBody>
                  <a:tcPr/>
                </a:tc>
                <a:tc>
                  <a:txBody>
                    <a:bodyPr/>
                    <a:lstStyle/>
                    <a:p>
                      <a:pPr algn="r"/>
                      <a:r>
                        <a:rPr lang="sr-Latn-RS" sz="2000" b="1" dirty="0" smtClean="0"/>
                        <a:t>34.677</a:t>
                      </a:r>
                      <a:endParaRPr lang="en-US" sz="2000" b="1" dirty="0"/>
                    </a:p>
                  </a:txBody>
                  <a:tcPr/>
                </a:tc>
                <a:extLst>
                  <a:ext uri="{0D108BD9-81ED-4DB2-BD59-A6C34878D82A}">
                    <a16:rowId xmlns:a16="http://schemas.microsoft.com/office/drawing/2014/main" val="10008"/>
                  </a:ext>
                </a:extLst>
              </a:tr>
            </a:tbl>
          </a:graphicData>
        </a:graphic>
      </p:graphicFrame>
      <p:sp>
        <p:nvSpPr>
          <p:cNvPr id="3" name="TextBox 2"/>
          <p:cNvSpPr txBox="1"/>
          <p:nvPr/>
        </p:nvSpPr>
        <p:spPr>
          <a:xfrm>
            <a:off x="709684" y="5664074"/>
            <a:ext cx="10836322" cy="830997"/>
          </a:xfrm>
          <a:prstGeom prst="rect">
            <a:avLst/>
          </a:prstGeom>
          <a:noFill/>
        </p:spPr>
        <p:txBody>
          <a:bodyPr wrap="square" rtlCol="0">
            <a:spAutoFit/>
          </a:bodyPr>
          <a:lstStyle/>
          <a:p>
            <a:r>
              <a:rPr lang="sr-Latn-RS" sz="2400" dirty="0">
                <a:solidFill>
                  <a:prstClr val="black"/>
                </a:solidFill>
              </a:rPr>
              <a:t>U </a:t>
            </a:r>
            <a:r>
              <a:rPr lang="sr-Latn-RS" sz="2400" dirty="0" smtClean="0">
                <a:solidFill>
                  <a:prstClr val="black"/>
                </a:solidFill>
              </a:rPr>
              <a:t>2019. </a:t>
            </a:r>
            <a:r>
              <a:rPr lang="sr-Latn-RS" sz="2400" dirty="0">
                <a:solidFill>
                  <a:prstClr val="black"/>
                </a:solidFill>
              </a:rPr>
              <a:t>godini ostvaren je </a:t>
            </a:r>
            <a:r>
              <a:rPr lang="sr-Latn-RS" sz="2400" b="1" i="1" dirty="0" smtClean="0">
                <a:solidFill>
                  <a:srgbClr val="ED7D31"/>
                </a:solidFill>
              </a:rPr>
              <a:t>dobitak</a:t>
            </a:r>
            <a:r>
              <a:rPr lang="sr-Latn-RS" sz="2400" dirty="0" smtClean="0">
                <a:solidFill>
                  <a:prstClr val="black"/>
                </a:solidFill>
              </a:rPr>
              <a:t> </a:t>
            </a:r>
            <a:r>
              <a:rPr lang="sr-Latn-RS" sz="2400" dirty="0">
                <a:solidFill>
                  <a:prstClr val="black"/>
                </a:solidFill>
              </a:rPr>
              <a:t>u iznosu od </a:t>
            </a:r>
            <a:r>
              <a:rPr lang="sr-Latn-RS" sz="2400" b="1" dirty="0" smtClean="0">
                <a:solidFill>
                  <a:srgbClr val="ED7D31"/>
                </a:solidFill>
              </a:rPr>
              <a:t>24.345 </a:t>
            </a:r>
            <a:r>
              <a:rPr lang="sr-Latn-RS" sz="2400" b="1" dirty="0">
                <a:solidFill>
                  <a:srgbClr val="ED7D31"/>
                </a:solidFill>
              </a:rPr>
              <a:t>hiljada </a:t>
            </a:r>
            <a:r>
              <a:rPr lang="sr-Latn-RS" sz="2400" dirty="0">
                <a:solidFill>
                  <a:prstClr val="black"/>
                </a:solidFill>
              </a:rPr>
              <a:t>dinara u odnosu na prethodnu godinu koja je završena sa </a:t>
            </a:r>
            <a:r>
              <a:rPr lang="sr-Latn-RS" sz="2400" i="1" dirty="0" smtClean="0">
                <a:solidFill>
                  <a:prstClr val="black"/>
                </a:solidFill>
              </a:rPr>
              <a:t>gubitkom</a:t>
            </a:r>
            <a:r>
              <a:rPr lang="sr-Latn-RS" sz="2400" dirty="0" smtClean="0">
                <a:solidFill>
                  <a:prstClr val="black"/>
                </a:solidFill>
              </a:rPr>
              <a:t> </a:t>
            </a:r>
            <a:r>
              <a:rPr lang="sr-Latn-RS" sz="2400" dirty="0">
                <a:solidFill>
                  <a:prstClr val="black"/>
                </a:solidFill>
              </a:rPr>
              <a:t>od </a:t>
            </a:r>
            <a:r>
              <a:rPr lang="sr-Latn-RS" sz="2400" dirty="0" smtClean="0">
                <a:solidFill>
                  <a:prstClr val="black"/>
                </a:solidFill>
              </a:rPr>
              <a:t>34.677 hiljada </a:t>
            </a:r>
            <a:r>
              <a:rPr lang="sr-Latn-RS" sz="2400" dirty="0">
                <a:solidFill>
                  <a:prstClr val="black"/>
                </a:solidFill>
              </a:rPr>
              <a:t>dinara</a:t>
            </a:r>
            <a:endParaRPr lang="en-US" sz="2400" dirty="0">
              <a:solidFill>
                <a:prstClr val="black"/>
              </a:solidFill>
            </a:endParaRPr>
          </a:p>
        </p:txBody>
      </p:sp>
    </p:spTree>
    <p:extLst>
      <p:ext uri="{BB962C8B-B14F-4D97-AF65-F5344CB8AC3E}">
        <p14:creationId xmlns:p14="http://schemas.microsoft.com/office/powerpoint/2010/main" val="37552142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7247</TotalTime>
  <Words>1560</Words>
  <Application>Microsoft Office PowerPoint</Application>
  <PresentationFormat>Widescreen</PresentationFormat>
  <Paragraphs>320</Paragraphs>
  <Slides>17</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Arial Unicode MS</vt:lpstr>
      <vt:lpstr>Bradley Hand ITC</vt:lpstr>
      <vt:lpstr>Calibri</vt:lpstr>
      <vt:lpstr>Calibri Light</vt:lpstr>
      <vt:lpstr>Vijaya</vt:lpstr>
      <vt:lpstr>Office Theme</vt:lpstr>
      <vt:lpstr>FINANSIJSKI IZVEŠTAJI 2019.</vt:lpstr>
      <vt:lpstr>AKTIVA</vt:lpstr>
      <vt:lpstr>AKTIVA</vt:lpstr>
      <vt:lpstr>PASIVA</vt:lpstr>
      <vt:lpstr>PASIVA</vt:lpstr>
      <vt:lpstr>FINANSIJSKI REZULTAT PO PODBILANSIMA</vt:lpstr>
      <vt:lpstr>PowerPoint Presentation</vt:lpstr>
      <vt:lpstr>PREGLED REZULTATA – 2019. *u hiljadama dinara </vt:lpstr>
      <vt:lpstr>FINANSIJSKI REZULTAT</vt:lpstr>
      <vt:lpstr>POSLOVNI PRIHODI</vt:lpstr>
      <vt:lpstr>POSLOVNI PRIHODI</vt:lpstr>
      <vt:lpstr>          POSLOVNI RASHODI</vt:lpstr>
      <vt:lpstr>POSLOVNI RASHODI</vt:lpstr>
      <vt:lpstr>POSLOVNI REZULTAT</vt:lpstr>
      <vt:lpstr>FINANSIJSKI PRIHODI/ RASHODI I GUBITAK IZ FINANSIRANJA</vt:lpstr>
      <vt:lpstr>OSTALI PRIHODI I RASHODI</vt:lpstr>
      <vt:lpstr>FINANSIJSKI REZULTAT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Izveštaj nezavisnog revizora   za TENISKI SAVEZ SRBIJE</dc:title>
  <dc:creator>Svetlana Danilović</dc:creator>
  <cp:lastModifiedBy>user1</cp:lastModifiedBy>
  <cp:revision>243</cp:revision>
  <cp:lastPrinted>2020-06-04T10:50:02Z</cp:lastPrinted>
  <dcterms:created xsi:type="dcterms:W3CDTF">2015-08-23T08:09:51Z</dcterms:created>
  <dcterms:modified xsi:type="dcterms:W3CDTF">2020-08-28T12:17:07Z</dcterms:modified>
</cp:coreProperties>
</file>