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6" r:id="rId9"/>
    <p:sldId id="268" r:id="rId10"/>
    <p:sldId id="269" r:id="rId11"/>
    <p:sldId id="270" r:id="rId12"/>
    <p:sldId id="272" r:id="rId13"/>
    <p:sldId id="271" r:id="rId14"/>
    <p:sldId id="273" r:id="rId15"/>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3" d="100"/>
          <a:sy n="83" d="100"/>
        </p:scale>
        <p:origin x="-222"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9165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67872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166133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5953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84CD4-2C43-4C01-A8A6-DDA6F4904135}"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69051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84CD4-2C43-4C01-A8A6-DDA6F4904135}"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92841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84CD4-2C43-4C01-A8A6-DDA6F4904135}"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42761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84CD4-2C43-4C01-A8A6-DDA6F4904135}"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407598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84CD4-2C43-4C01-A8A6-DDA6F4904135}"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8073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22352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15221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4CD4-2C43-4C01-A8A6-DDA6F4904135}" type="datetimeFigureOut">
              <a:rPr lang="en-US" smtClean="0"/>
              <a:pPr/>
              <a:t>5/3/2018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514F2-EC34-4225-A272-62DF9A62702D}" type="slidenum">
              <a:rPr lang="en-US" smtClean="0"/>
              <a:pPr/>
              <a:t>‹#›</a:t>
            </a:fld>
            <a:endParaRPr lang="en-US"/>
          </a:p>
        </p:txBody>
      </p:sp>
    </p:spTree>
    <p:extLst>
      <p:ext uri="{BB962C8B-B14F-4D97-AF65-F5344CB8AC3E}">
        <p14:creationId xmlns:p14="http://schemas.microsoft.com/office/powerpoint/2010/main" val="370621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latin typeface="Vijaya" pitchFamily="34" charset="0"/>
                <a:ea typeface="Arial Unicode MS" pitchFamily="34" charset="-128"/>
                <a:cs typeface="Vijaya" pitchFamily="34" charset="0"/>
              </a:rPr>
              <a:t>FINANSIJSKI IZVEŠTAJ </a:t>
            </a:r>
            <a:br>
              <a:rPr lang="sr-Latn-RS" dirty="0" smtClean="0">
                <a:latin typeface="Vijaya" pitchFamily="34" charset="0"/>
                <a:ea typeface="Arial Unicode MS" pitchFamily="34" charset="-128"/>
                <a:cs typeface="Vijaya" pitchFamily="34" charset="0"/>
              </a:rPr>
            </a:br>
            <a:r>
              <a:rPr lang="sr-Latn-RS" dirty="0">
                <a:latin typeface="Vijaya" pitchFamily="34" charset="0"/>
                <a:ea typeface="Arial Unicode MS" pitchFamily="34" charset="-128"/>
                <a:cs typeface="Vijaya" pitchFamily="34" charset="0"/>
              </a:rPr>
              <a:t/>
            </a:r>
            <a:br>
              <a:rPr lang="sr-Latn-RS" dirty="0">
                <a:latin typeface="Vijaya" pitchFamily="34" charset="0"/>
                <a:ea typeface="Arial Unicode MS" pitchFamily="34" charset="-128"/>
                <a:cs typeface="Vijaya" pitchFamily="34" charset="0"/>
              </a:rPr>
            </a:br>
            <a:r>
              <a:rPr lang="sr-Latn-RS" dirty="0" smtClean="0">
                <a:latin typeface="Vijaya" pitchFamily="34" charset="0"/>
                <a:ea typeface="Arial Unicode MS" pitchFamily="34" charset="-128"/>
                <a:cs typeface="Vijaya" pitchFamily="34" charset="0"/>
              </a:rPr>
              <a:t>201</a:t>
            </a:r>
            <a:r>
              <a:rPr lang="en-US" dirty="0" smtClean="0">
                <a:latin typeface="Vijaya" pitchFamily="34" charset="0"/>
                <a:ea typeface="Arial Unicode MS" pitchFamily="34" charset="-128"/>
                <a:cs typeface="Vijaya" pitchFamily="34" charset="0"/>
              </a:rPr>
              <a:t>7.</a:t>
            </a:r>
            <a:endParaRPr lang="sr-Latn-RS" dirty="0">
              <a:latin typeface="Vijaya" pitchFamily="34" charset="0"/>
              <a:ea typeface="Arial Unicode MS" pitchFamily="34" charset="-128"/>
              <a:cs typeface="Vijaya" pitchFamily="34" charset="0"/>
            </a:endParaRPr>
          </a:p>
        </p:txBody>
      </p:sp>
      <p:sp>
        <p:nvSpPr>
          <p:cNvPr id="3" name="Subtitle 2"/>
          <p:cNvSpPr>
            <a:spLocks noGrp="1"/>
          </p:cNvSpPr>
          <p:nvPr>
            <p:ph type="subTitle" idx="1"/>
          </p:nvPr>
        </p:nvSpPr>
        <p:spPr>
          <a:xfrm>
            <a:off x="1626870" y="4184968"/>
            <a:ext cx="9144000" cy="1655762"/>
          </a:xfrm>
        </p:spPr>
        <p:txBody>
          <a:bodyPr>
            <a:normAutofit/>
          </a:bodyPr>
          <a:lstStyle/>
          <a:p>
            <a:r>
              <a:rPr lang="sr-Latn-RS" sz="4400" dirty="0" smtClean="0">
                <a:latin typeface="Vijaya" pitchFamily="34" charset="0"/>
                <a:cs typeface="Vijaya" pitchFamily="34" charset="0"/>
              </a:rPr>
              <a:t>Teniski savez Srbije</a:t>
            </a:r>
            <a:endParaRPr lang="sr-Latn-RS" sz="4400" dirty="0">
              <a:latin typeface="Vijaya" pitchFamily="34" charset="0"/>
              <a:cs typeface="Vijaya" pitchFamily="34" charset="0"/>
            </a:endParaRPr>
          </a:p>
        </p:txBody>
      </p:sp>
    </p:spTree>
    <p:extLst>
      <p:ext uri="{BB962C8B-B14F-4D97-AF65-F5344CB8AC3E}">
        <p14:creationId xmlns:p14="http://schemas.microsoft.com/office/powerpoint/2010/main" val="435304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b="1" dirty="0">
                <a:latin typeface="Vijaya" pitchFamily="34" charset="0"/>
                <a:cs typeface="Vijaya" pitchFamily="34" charset="0"/>
              </a:rPr>
              <a:t>FINANSIJSKI </a:t>
            </a:r>
            <a:r>
              <a:rPr lang="sr-Latn-RS" sz="3600" b="1" dirty="0" smtClean="0">
                <a:latin typeface="Vijaya" pitchFamily="34" charset="0"/>
                <a:cs typeface="Vijaya" pitchFamily="34" charset="0"/>
              </a:rPr>
              <a:t>REZULTAT </a:t>
            </a:r>
            <a:endParaRPr lang="sr-Latn-RS" sz="3600" dirty="0"/>
          </a:p>
        </p:txBody>
      </p:sp>
      <p:sp>
        <p:nvSpPr>
          <p:cNvPr id="3" name="Content Placeholder 2"/>
          <p:cNvSpPr>
            <a:spLocks noGrp="1"/>
          </p:cNvSpPr>
          <p:nvPr>
            <p:ph idx="1"/>
          </p:nvPr>
        </p:nvSpPr>
        <p:spPr>
          <a:xfrm>
            <a:off x="735330" y="1974215"/>
            <a:ext cx="10515600" cy="4351338"/>
          </a:xfrm>
        </p:spPr>
        <p:txBody>
          <a:bodyPr>
            <a:normAutofit/>
          </a:bodyPr>
          <a:lstStyle/>
          <a:p>
            <a:pPr algn="just"/>
            <a:endParaRPr lang="sr-Latn-RS" sz="2400" dirty="0" smtClean="0"/>
          </a:p>
          <a:p>
            <a:pPr algn="just"/>
            <a:endParaRPr lang="sr-Latn-RS" sz="2400" dirty="0" smtClean="0"/>
          </a:p>
          <a:p>
            <a:pPr algn="just"/>
            <a:r>
              <a:rPr lang="sr-Latn-RS" sz="2400" dirty="0" smtClean="0"/>
              <a:t>Ostvaren je </a:t>
            </a:r>
            <a:r>
              <a:rPr lang="sr-Latn-RS" sz="2400" i="1" dirty="0" smtClean="0"/>
              <a:t>dobitak</a:t>
            </a:r>
            <a:r>
              <a:rPr lang="sr-Latn-RS" sz="2400" dirty="0" smtClean="0"/>
              <a:t> u iznosu od </a:t>
            </a:r>
            <a:r>
              <a:rPr lang="sr-Latn-RS" sz="2400" b="1" dirty="0" smtClean="0"/>
              <a:t>3.855 hiljada dinara </a:t>
            </a:r>
            <a:r>
              <a:rPr lang="sr-Latn-RS" sz="2400" dirty="0" smtClean="0"/>
              <a:t>u odnosu na prethodnu </a:t>
            </a:r>
          </a:p>
          <a:p>
            <a:pPr marL="0" indent="0" algn="just">
              <a:buNone/>
            </a:pPr>
            <a:r>
              <a:rPr lang="sr-Latn-RS" sz="2400" dirty="0" smtClean="0"/>
              <a:t>    godinu koja je završena sa </a:t>
            </a:r>
            <a:r>
              <a:rPr lang="sr-Latn-RS" sz="2400" i="1" dirty="0" smtClean="0"/>
              <a:t>gubitkom</a:t>
            </a:r>
            <a:r>
              <a:rPr lang="sr-Latn-RS" sz="2400" dirty="0" smtClean="0"/>
              <a:t> od </a:t>
            </a:r>
            <a:r>
              <a:rPr lang="sr-Latn-RS" sz="2400" b="1" dirty="0" smtClean="0"/>
              <a:t>6.005 hiljada dinara</a:t>
            </a:r>
            <a:r>
              <a:rPr lang="sr-Latn-RS" sz="2400" dirty="0" smtClean="0"/>
              <a:t>. </a:t>
            </a:r>
          </a:p>
        </p:txBody>
      </p:sp>
    </p:spTree>
    <p:extLst>
      <p:ext uri="{BB962C8B-B14F-4D97-AF65-F5344CB8AC3E}">
        <p14:creationId xmlns:p14="http://schemas.microsoft.com/office/powerpoint/2010/main" val="100298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479425"/>
            <a:ext cx="10515600" cy="1325563"/>
          </a:xfrm>
        </p:spPr>
        <p:txBody>
          <a:bodyPr/>
          <a:lstStyle/>
          <a:p>
            <a:r>
              <a:rPr lang="sr-Latn-RS" dirty="0" smtClean="0">
                <a:latin typeface="Bradley Hand ITC" panose="03070402050302030203" pitchFamily="66" charset="0"/>
              </a:rPr>
              <a:t>AKTIVA</a:t>
            </a:r>
            <a:endParaRPr lang="sr-Latn-RS" dirty="0">
              <a:latin typeface="Bradley Hand ITC" panose="03070402050302030203"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92297650"/>
              </p:ext>
            </p:extLst>
          </p:nvPr>
        </p:nvGraphicFramePr>
        <p:xfrm>
          <a:off x="3252470" y="864876"/>
          <a:ext cx="8127999" cy="4832166"/>
        </p:xfrm>
        <a:graphic>
          <a:graphicData uri="http://schemas.openxmlformats.org/drawingml/2006/table">
            <a:tbl>
              <a:tblPr firstRow="1" bandRow="1">
                <a:tableStyleId>{17292A2E-F333-43FB-9621-5CBBE7FDCDCB}</a:tableStyleId>
              </a:tblPr>
              <a:tblGrid>
                <a:gridCol w="2709333"/>
                <a:gridCol w="2709333"/>
                <a:gridCol w="2709333"/>
              </a:tblGrid>
              <a:tr h="306614">
                <a:tc>
                  <a:txBody>
                    <a:bodyPr/>
                    <a:lstStyle/>
                    <a:p>
                      <a:endParaRPr lang="sr-Latn-RS" sz="1200" dirty="0"/>
                    </a:p>
                  </a:txBody>
                  <a:tcPr/>
                </a:tc>
                <a:tc>
                  <a:txBody>
                    <a:bodyPr/>
                    <a:lstStyle/>
                    <a:p>
                      <a:pPr algn="r"/>
                      <a:r>
                        <a:rPr lang="sr-Latn-RS" sz="1200" dirty="0" smtClean="0"/>
                        <a:t>2017</a:t>
                      </a:r>
                      <a:endParaRPr lang="sr-Latn-RS" sz="1200" dirty="0"/>
                    </a:p>
                  </a:txBody>
                  <a:tcPr/>
                </a:tc>
                <a:tc>
                  <a:txBody>
                    <a:bodyPr/>
                    <a:lstStyle/>
                    <a:p>
                      <a:pPr algn="r"/>
                      <a:r>
                        <a:rPr lang="sr-Latn-RS" sz="1200" dirty="0" smtClean="0"/>
                        <a:t>2016</a:t>
                      </a:r>
                      <a:endParaRPr lang="sr-Latn-RS" sz="1200" dirty="0"/>
                    </a:p>
                  </a:txBody>
                  <a:tcPr/>
                </a:tc>
              </a:tr>
              <a:tr h="306614">
                <a:tc>
                  <a:txBody>
                    <a:bodyPr/>
                    <a:lstStyle/>
                    <a:p>
                      <a:r>
                        <a:rPr lang="sr-Latn-RS" sz="1400" b="1" dirty="0" smtClean="0"/>
                        <a:t>STALNA IMOVINA</a:t>
                      </a:r>
                      <a:endParaRPr lang="sr-Latn-RS" sz="1400" b="1" dirty="0"/>
                    </a:p>
                  </a:txBody>
                  <a:tcPr/>
                </a:tc>
                <a:tc>
                  <a:txBody>
                    <a:bodyPr/>
                    <a:lstStyle/>
                    <a:p>
                      <a:pPr algn="r"/>
                      <a:r>
                        <a:rPr lang="sr-Latn-RS" sz="1400" b="1" dirty="0" smtClean="0"/>
                        <a:t>5.052</a:t>
                      </a:r>
                      <a:endParaRPr lang="sr-Latn-RS" sz="1400" b="1" dirty="0"/>
                    </a:p>
                  </a:txBody>
                  <a:tcPr/>
                </a:tc>
                <a:tc>
                  <a:txBody>
                    <a:bodyPr/>
                    <a:lstStyle/>
                    <a:p>
                      <a:pPr algn="r"/>
                      <a:r>
                        <a:rPr lang="sr-Latn-RS" sz="1400" b="1" dirty="0" smtClean="0"/>
                        <a:t>7.261</a:t>
                      </a:r>
                      <a:endParaRPr lang="sr-Latn-RS" sz="1400" b="1" dirty="0"/>
                    </a:p>
                  </a:txBody>
                  <a:tcPr/>
                </a:tc>
              </a:tr>
              <a:tr h="306614">
                <a:tc>
                  <a:txBody>
                    <a:bodyPr/>
                    <a:lstStyle/>
                    <a:p>
                      <a:r>
                        <a:rPr lang="sr-Latn-RS" sz="1400" dirty="0" smtClean="0"/>
                        <a:t>POSTROJENJA I OPREMA</a:t>
                      </a:r>
                      <a:endParaRPr lang="sr-Latn-RS" sz="1400" dirty="0"/>
                    </a:p>
                  </a:txBody>
                  <a:tcPr/>
                </a:tc>
                <a:tc>
                  <a:txBody>
                    <a:bodyPr/>
                    <a:lstStyle/>
                    <a:p>
                      <a:pPr algn="r"/>
                      <a:r>
                        <a:rPr lang="sr-Latn-RS" sz="1400" dirty="0" smtClean="0"/>
                        <a:t>5.052</a:t>
                      </a:r>
                      <a:endParaRPr lang="sr-Latn-RS" sz="1400" dirty="0"/>
                    </a:p>
                  </a:txBody>
                  <a:tcPr/>
                </a:tc>
                <a:tc>
                  <a:txBody>
                    <a:bodyPr/>
                    <a:lstStyle/>
                    <a:p>
                      <a:pPr algn="r"/>
                      <a:r>
                        <a:rPr lang="sr-Latn-RS" sz="1400" dirty="0" smtClean="0"/>
                        <a:t>7.261</a:t>
                      </a:r>
                      <a:endParaRPr lang="sr-Latn-RS" sz="1400" dirty="0"/>
                    </a:p>
                  </a:txBody>
                  <a:tcPr/>
                </a:tc>
              </a:tr>
              <a:tr h="306614">
                <a:tc>
                  <a:txBody>
                    <a:bodyPr/>
                    <a:lstStyle/>
                    <a:p>
                      <a:r>
                        <a:rPr lang="sr-Latn-RS" sz="1400" b="1" dirty="0" smtClean="0"/>
                        <a:t>OBRTNA IMOVINA</a:t>
                      </a:r>
                      <a:endParaRPr lang="sr-Latn-RS" sz="1400" b="1" dirty="0"/>
                    </a:p>
                  </a:txBody>
                  <a:tcPr/>
                </a:tc>
                <a:tc>
                  <a:txBody>
                    <a:bodyPr/>
                    <a:lstStyle/>
                    <a:p>
                      <a:pPr algn="r"/>
                      <a:r>
                        <a:rPr lang="sr-Latn-RS" sz="1400" b="1" dirty="0" smtClean="0"/>
                        <a:t>6.032</a:t>
                      </a:r>
                      <a:endParaRPr lang="sr-Latn-RS" sz="1400" b="1" dirty="0"/>
                    </a:p>
                  </a:txBody>
                  <a:tcPr/>
                </a:tc>
                <a:tc>
                  <a:txBody>
                    <a:bodyPr/>
                    <a:lstStyle/>
                    <a:p>
                      <a:pPr algn="r"/>
                      <a:r>
                        <a:rPr lang="sr-Latn-RS" sz="1400" b="1" dirty="0" smtClean="0"/>
                        <a:t>7.825</a:t>
                      </a:r>
                      <a:endParaRPr lang="sr-Latn-RS" sz="1400" b="1" dirty="0"/>
                    </a:p>
                  </a:txBody>
                  <a:tcPr/>
                </a:tc>
              </a:tr>
              <a:tr h="306614">
                <a:tc>
                  <a:txBody>
                    <a:bodyPr/>
                    <a:lstStyle/>
                    <a:p>
                      <a:r>
                        <a:rPr lang="sr-Latn-RS" sz="1400" i="0" dirty="0" smtClean="0"/>
                        <a:t>ZALIHE</a:t>
                      </a:r>
                      <a:endParaRPr lang="sr-Latn-RS" sz="1400" i="0" dirty="0"/>
                    </a:p>
                  </a:txBody>
                  <a:tcPr/>
                </a:tc>
                <a:tc>
                  <a:txBody>
                    <a:bodyPr/>
                    <a:lstStyle/>
                    <a:p>
                      <a:pPr algn="r"/>
                      <a:r>
                        <a:rPr lang="sr-Latn-RS" sz="1400" dirty="0" smtClean="0"/>
                        <a:t>2.961</a:t>
                      </a:r>
                      <a:endParaRPr lang="sr-Latn-RS" sz="1400" dirty="0"/>
                    </a:p>
                  </a:txBody>
                  <a:tcPr/>
                </a:tc>
                <a:tc>
                  <a:txBody>
                    <a:bodyPr/>
                    <a:lstStyle/>
                    <a:p>
                      <a:pPr algn="r"/>
                      <a:r>
                        <a:rPr lang="sr-Latn-RS" sz="1400" dirty="0" smtClean="0"/>
                        <a:t>4.334</a:t>
                      </a:r>
                      <a:endParaRPr lang="sr-Latn-RS" sz="1400" dirty="0"/>
                    </a:p>
                  </a:txBody>
                  <a:tcPr/>
                </a:tc>
              </a:tr>
              <a:tr h="306614">
                <a:tc>
                  <a:txBody>
                    <a:bodyPr/>
                    <a:lstStyle/>
                    <a:p>
                      <a:r>
                        <a:rPr lang="sr-Latn-RS" sz="1400" i="1" dirty="0" smtClean="0"/>
                        <a:t>ZALIHE MATERIJALA</a:t>
                      </a:r>
                      <a:endParaRPr lang="sr-Latn-RS" sz="1400" i="1" dirty="0"/>
                    </a:p>
                  </a:txBody>
                  <a:tcPr/>
                </a:tc>
                <a:tc>
                  <a:txBody>
                    <a:bodyPr/>
                    <a:lstStyle/>
                    <a:p>
                      <a:pPr algn="r"/>
                      <a:r>
                        <a:rPr lang="sr-Latn-RS" sz="1400" dirty="0" smtClean="0"/>
                        <a:t>2.839</a:t>
                      </a:r>
                      <a:endParaRPr lang="sr-Latn-RS" sz="1400" dirty="0"/>
                    </a:p>
                  </a:txBody>
                  <a:tcPr/>
                </a:tc>
                <a:tc>
                  <a:txBody>
                    <a:bodyPr/>
                    <a:lstStyle/>
                    <a:p>
                      <a:pPr algn="r"/>
                      <a:r>
                        <a:rPr lang="sr-Latn-RS" sz="1400" dirty="0" smtClean="0"/>
                        <a:t>4.280</a:t>
                      </a:r>
                      <a:endParaRPr lang="sr-Latn-RS" sz="1400" dirty="0"/>
                    </a:p>
                  </a:txBody>
                  <a:tcPr/>
                </a:tc>
              </a:tr>
              <a:tr h="306614">
                <a:tc>
                  <a:txBody>
                    <a:bodyPr/>
                    <a:lstStyle/>
                    <a:p>
                      <a:r>
                        <a:rPr lang="sr-Latn-RS" sz="1400" i="1" dirty="0" smtClean="0"/>
                        <a:t>PLAĆENI AVANSI ZA ZALIHE I USLUGE</a:t>
                      </a:r>
                      <a:endParaRPr lang="sr-Latn-RS" sz="1400" i="1" dirty="0"/>
                    </a:p>
                  </a:txBody>
                  <a:tcPr/>
                </a:tc>
                <a:tc>
                  <a:txBody>
                    <a:bodyPr/>
                    <a:lstStyle/>
                    <a:p>
                      <a:pPr algn="r"/>
                      <a:r>
                        <a:rPr lang="sr-Latn-RS" sz="1400" dirty="0" smtClean="0"/>
                        <a:t>122</a:t>
                      </a:r>
                      <a:endParaRPr lang="sr-Latn-RS" sz="1400" dirty="0"/>
                    </a:p>
                  </a:txBody>
                  <a:tcPr/>
                </a:tc>
                <a:tc>
                  <a:txBody>
                    <a:bodyPr/>
                    <a:lstStyle/>
                    <a:p>
                      <a:pPr algn="r"/>
                      <a:r>
                        <a:rPr lang="sr-Latn-RS" sz="1400" dirty="0" smtClean="0"/>
                        <a:t>54</a:t>
                      </a:r>
                      <a:endParaRPr lang="sr-Latn-RS" sz="1400" dirty="0"/>
                    </a:p>
                  </a:txBody>
                  <a:tcPr/>
                </a:tc>
              </a:tr>
              <a:tr h="306614">
                <a:tc>
                  <a:txBody>
                    <a:bodyPr/>
                    <a:lstStyle/>
                    <a:p>
                      <a:r>
                        <a:rPr lang="sr-Latn-RS" sz="1400" dirty="0" smtClean="0"/>
                        <a:t>POTRAŽIVANJA PO OSNOVU PRODAJE</a:t>
                      </a:r>
                      <a:endParaRPr lang="sr-Latn-RS" sz="1400" dirty="0"/>
                    </a:p>
                  </a:txBody>
                  <a:tcPr/>
                </a:tc>
                <a:tc>
                  <a:txBody>
                    <a:bodyPr/>
                    <a:lstStyle/>
                    <a:p>
                      <a:pPr algn="r"/>
                      <a:r>
                        <a:rPr lang="sr-Latn-RS" sz="1400" dirty="0" smtClean="0"/>
                        <a:t>20</a:t>
                      </a:r>
                      <a:endParaRPr lang="sr-Latn-RS" sz="1400" dirty="0"/>
                    </a:p>
                  </a:txBody>
                  <a:tcPr/>
                </a:tc>
                <a:tc>
                  <a:txBody>
                    <a:bodyPr/>
                    <a:lstStyle/>
                    <a:p>
                      <a:pPr algn="r"/>
                      <a:r>
                        <a:rPr lang="sr-Latn-RS" sz="1400" dirty="0" smtClean="0"/>
                        <a:t>15</a:t>
                      </a:r>
                      <a:endParaRPr lang="sr-Latn-RS" sz="1400" dirty="0"/>
                    </a:p>
                  </a:txBody>
                  <a:tcPr/>
                </a:tc>
              </a:tr>
              <a:tr h="306614">
                <a:tc>
                  <a:txBody>
                    <a:bodyPr/>
                    <a:lstStyle/>
                    <a:p>
                      <a:r>
                        <a:rPr lang="sr-Latn-RS" sz="1400" dirty="0" smtClean="0"/>
                        <a:t>DRUGA POTRAŽIVANJA</a:t>
                      </a:r>
                      <a:endParaRPr lang="sr-Latn-RS" sz="1400" dirty="0"/>
                    </a:p>
                  </a:txBody>
                  <a:tcPr/>
                </a:tc>
                <a:tc>
                  <a:txBody>
                    <a:bodyPr/>
                    <a:lstStyle/>
                    <a:p>
                      <a:pPr algn="r"/>
                      <a:r>
                        <a:rPr lang="sr-Latn-RS" sz="1400" dirty="0" smtClean="0"/>
                        <a:t>522</a:t>
                      </a:r>
                      <a:endParaRPr lang="sr-Latn-RS" sz="1400" dirty="0"/>
                    </a:p>
                  </a:txBody>
                  <a:tcPr/>
                </a:tc>
                <a:tc>
                  <a:txBody>
                    <a:bodyPr/>
                    <a:lstStyle/>
                    <a:p>
                      <a:pPr algn="r"/>
                      <a:r>
                        <a:rPr lang="sr-Latn-RS" sz="1400" dirty="0" smtClean="0"/>
                        <a:t>622</a:t>
                      </a:r>
                      <a:endParaRPr lang="sr-Latn-RS" sz="1400" dirty="0"/>
                    </a:p>
                  </a:txBody>
                  <a:tcPr/>
                </a:tc>
              </a:tr>
              <a:tr h="306614">
                <a:tc>
                  <a:txBody>
                    <a:bodyPr/>
                    <a:lstStyle/>
                    <a:p>
                      <a:r>
                        <a:rPr lang="sr-Latn-RS" sz="1400" dirty="0" smtClean="0"/>
                        <a:t>GOTOVINSKI EKVIVALENTI I GOTOVINA</a:t>
                      </a:r>
                      <a:endParaRPr lang="sr-Latn-RS" sz="1400" dirty="0"/>
                    </a:p>
                  </a:txBody>
                  <a:tcPr/>
                </a:tc>
                <a:tc>
                  <a:txBody>
                    <a:bodyPr/>
                    <a:lstStyle/>
                    <a:p>
                      <a:pPr algn="r"/>
                      <a:r>
                        <a:rPr lang="sr-Latn-RS" sz="1400" dirty="0" smtClean="0"/>
                        <a:t>2.102</a:t>
                      </a:r>
                      <a:endParaRPr lang="sr-Latn-RS" sz="1400" dirty="0"/>
                    </a:p>
                  </a:txBody>
                  <a:tcPr/>
                </a:tc>
                <a:tc>
                  <a:txBody>
                    <a:bodyPr/>
                    <a:lstStyle/>
                    <a:p>
                      <a:pPr algn="r"/>
                      <a:r>
                        <a:rPr lang="sr-Latn-RS" sz="1400" dirty="0" smtClean="0"/>
                        <a:t>360</a:t>
                      </a:r>
                      <a:endParaRPr lang="sr-Latn-RS" sz="1400" dirty="0"/>
                    </a:p>
                  </a:txBody>
                  <a:tcPr/>
                </a:tc>
              </a:tr>
              <a:tr h="306614">
                <a:tc>
                  <a:txBody>
                    <a:bodyPr/>
                    <a:lstStyle/>
                    <a:p>
                      <a:r>
                        <a:rPr lang="sr-Latn-RS" sz="1400" dirty="0" smtClean="0"/>
                        <a:t>POREZ NA DODATU VREDNOST</a:t>
                      </a:r>
                      <a:endParaRPr lang="sr-Latn-RS" sz="1400" dirty="0"/>
                    </a:p>
                  </a:txBody>
                  <a:tcPr/>
                </a:tc>
                <a:tc>
                  <a:txBody>
                    <a:bodyPr/>
                    <a:lstStyle/>
                    <a:p>
                      <a:pPr algn="r"/>
                      <a:r>
                        <a:rPr lang="sr-Latn-RS" sz="1400" dirty="0" smtClean="0"/>
                        <a:t>388</a:t>
                      </a:r>
                      <a:endParaRPr lang="sr-Latn-RS" sz="1400" dirty="0"/>
                    </a:p>
                  </a:txBody>
                  <a:tcPr/>
                </a:tc>
                <a:tc>
                  <a:txBody>
                    <a:bodyPr/>
                    <a:lstStyle/>
                    <a:p>
                      <a:pPr algn="r"/>
                      <a:r>
                        <a:rPr lang="sr-Latn-RS" sz="1400" dirty="0" smtClean="0"/>
                        <a:t>2.494</a:t>
                      </a:r>
                      <a:endParaRPr lang="sr-Latn-RS" sz="1400" dirty="0"/>
                    </a:p>
                  </a:txBody>
                  <a:tcPr/>
                </a:tc>
              </a:tr>
              <a:tr h="306614">
                <a:tc>
                  <a:txBody>
                    <a:bodyPr/>
                    <a:lstStyle/>
                    <a:p>
                      <a:r>
                        <a:rPr lang="sr-Latn-RS" sz="1400" dirty="0" smtClean="0"/>
                        <a:t>AKTIVNA VREMENSKA RAZGRANIČENJA</a:t>
                      </a:r>
                      <a:endParaRPr lang="sr-Latn-RS" sz="1400" dirty="0"/>
                    </a:p>
                  </a:txBody>
                  <a:tcPr/>
                </a:tc>
                <a:tc>
                  <a:txBody>
                    <a:bodyPr/>
                    <a:lstStyle/>
                    <a:p>
                      <a:pPr algn="r"/>
                      <a:r>
                        <a:rPr lang="sr-Latn-RS" sz="1400" dirty="0" smtClean="0"/>
                        <a:t>39</a:t>
                      </a:r>
                      <a:endParaRPr lang="sr-Latn-RS" sz="1400" dirty="0"/>
                    </a:p>
                  </a:txBody>
                  <a:tcPr/>
                </a:tc>
                <a:tc>
                  <a:txBody>
                    <a:bodyPr/>
                    <a:lstStyle/>
                    <a:p>
                      <a:pPr algn="r"/>
                      <a:r>
                        <a:rPr lang="sr-Latn-RS" sz="1400" dirty="0" smtClean="0"/>
                        <a:t>0</a:t>
                      </a:r>
                      <a:endParaRPr lang="sr-Latn-RS" sz="1400" dirty="0"/>
                    </a:p>
                  </a:txBody>
                  <a:tcPr/>
                </a:tc>
              </a:tr>
              <a:tr h="306614">
                <a:tc>
                  <a:txBody>
                    <a:bodyPr/>
                    <a:lstStyle/>
                    <a:p>
                      <a:r>
                        <a:rPr lang="sr-Latn-RS" sz="1400" b="1" dirty="0" smtClean="0"/>
                        <a:t>UKUPNA AKTIVA</a:t>
                      </a:r>
                      <a:endParaRPr lang="sr-Latn-RS" sz="1400" b="1" dirty="0"/>
                    </a:p>
                  </a:txBody>
                  <a:tcPr/>
                </a:tc>
                <a:tc>
                  <a:txBody>
                    <a:bodyPr/>
                    <a:lstStyle/>
                    <a:p>
                      <a:pPr algn="r"/>
                      <a:r>
                        <a:rPr lang="sr-Latn-RS" sz="1400" b="1" dirty="0" smtClean="0"/>
                        <a:t>11.084</a:t>
                      </a:r>
                      <a:endParaRPr lang="sr-Latn-RS" sz="1400" b="1" dirty="0"/>
                    </a:p>
                  </a:txBody>
                  <a:tcPr/>
                </a:tc>
                <a:tc>
                  <a:txBody>
                    <a:bodyPr/>
                    <a:lstStyle/>
                    <a:p>
                      <a:pPr algn="r"/>
                      <a:r>
                        <a:rPr lang="sr-Latn-RS" sz="1400" b="1" dirty="0" smtClean="0"/>
                        <a:t>15.086</a:t>
                      </a:r>
                      <a:endParaRPr lang="sr-Latn-RS" sz="1400" b="1" dirty="0"/>
                    </a:p>
                  </a:txBody>
                  <a:tcPr/>
                </a:tc>
              </a:tr>
            </a:tbl>
          </a:graphicData>
        </a:graphic>
      </p:graphicFrame>
    </p:spTree>
    <p:extLst>
      <p:ext uri="{BB962C8B-B14F-4D97-AF65-F5344CB8AC3E}">
        <p14:creationId xmlns:p14="http://schemas.microsoft.com/office/powerpoint/2010/main" val="393511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82880"/>
            <a:ext cx="10290810" cy="766445"/>
          </a:xfrm>
        </p:spPr>
        <p:txBody>
          <a:bodyPr/>
          <a:lstStyle/>
          <a:p>
            <a:r>
              <a:rPr lang="sr-Latn-RS" dirty="0" smtClean="0">
                <a:latin typeface="Bradley Hand ITC" panose="03070402050302030203" pitchFamily="66" charset="0"/>
              </a:rPr>
              <a:t>AKTIVA</a:t>
            </a:r>
            <a:endParaRPr lang="sr-Latn-RS" dirty="0">
              <a:latin typeface="Bradley Hand ITC" panose="03070402050302030203" pitchFamily="66" charset="0"/>
            </a:endParaRPr>
          </a:p>
        </p:txBody>
      </p:sp>
      <p:sp>
        <p:nvSpPr>
          <p:cNvPr id="3" name="Content Placeholder 2"/>
          <p:cNvSpPr>
            <a:spLocks noGrp="1"/>
          </p:cNvSpPr>
          <p:nvPr>
            <p:ph idx="1"/>
          </p:nvPr>
        </p:nvSpPr>
        <p:spPr>
          <a:xfrm>
            <a:off x="240030" y="865504"/>
            <a:ext cx="11761470" cy="5615306"/>
          </a:xfrm>
        </p:spPr>
        <p:txBody>
          <a:bodyPr>
            <a:normAutofit fontScale="70000" lnSpcReduction="20000"/>
          </a:bodyPr>
          <a:lstStyle/>
          <a:p>
            <a:pPr marL="0" indent="0">
              <a:buNone/>
            </a:pPr>
            <a:endParaRPr lang="sr-Latn-RS" sz="1600" dirty="0" smtClean="0"/>
          </a:p>
          <a:p>
            <a:pPr algn="just"/>
            <a:r>
              <a:rPr lang="sr-Latn-RS" sz="2600" b="1" u="sng" dirty="0" smtClean="0"/>
              <a:t>Zalihe </a:t>
            </a:r>
            <a:r>
              <a:rPr lang="sr-Latn-RS" sz="2600" b="1" u="sng" dirty="0"/>
              <a:t>materijala</a:t>
            </a:r>
            <a:r>
              <a:rPr lang="sr-Latn-RS" sz="2600" dirty="0"/>
              <a:t> se odnose na rekete, loptice i mreže koji su nabavljeni iz Kine za potrebe Tenis 10 i na </a:t>
            </a:r>
            <a:r>
              <a:rPr lang="sr-Latn-RS" sz="2600" dirty="0" smtClean="0"/>
              <a:t>dan </a:t>
            </a:r>
          </a:p>
          <a:p>
            <a:pPr marL="0" indent="0" algn="just">
              <a:buNone/>
            </a:pPr>
            <a:r>
              <a:rPr lang="sr-Latn-RS" sz="2600" dirty="0" smtClean="0"/>
              <a:t>      31.12.2017. iznose 2.839 hiljada dinara.</a:t>
            </a:r>
          </a:p>
          <a:p>
            <a:pPr marL="0" indent="0" algn="just">
              <a:buNone/>
            </a:pPr>
            <a:endParaRPr lang="sr-Latn-RS" sz="2600" dirty="0"/>
          </a:p>
          <a:p>
            <a:pPr algn="just"/>
            <a:r>
              <a:rPr lang="sr-Latn-RS" sz="2600" b="1" u="sng" dirty="0" smtClean="0"/>
              <a:t>Plaćeni avansi </a:t>
            </a:r>
            <a:r>
              <a:rPr lang="sr-Latn-RS" sz="2600" dirty="0" smtClean="0"/>
              <a:t>u zemlji iznose 122 hiljade dinara </a:t>
            </a:r>
          </a:p>
          <a:p>
            <a:pPr marL="0" indent="0" algn="just">
              <a:buNone/>
            </a:pPr>
            <a:endParaRPr lang="sr-Latn-RS" sz="2600" dirty="0"/>
          </a:p>
          <a:p>
            <a:pPr algn="just"/>
            <a:r>
              <a:rPr lang="sr-Latn-RS" sz="2600" b="1" u="sng" dirty="0" smtClean="0"/>
              <a:t>Potraživanja po osnovu prodaje </a:t>
            </a:r>
            <a:r>
              <a:rPr lang="sr-Latn-RS" sz="2600" dirty="0" smtClean="0"/>
              <a:t>iznose 20 hiljada dinara iz 2017. godine (TK Drill i TK Lajkovac) </a:t>
            </a:r>
          </a:p>
          <a:p>
            <a:pPr marL="0" indent="0" algn="just">
              <a:buNone/>
            </a:pPr>
            <a:endParaRPr lang="sr-Latn-RS" sz="2600" dirty="0" smtClean="0"/>
          </a:p>
          <a:p>
            <a:pPr algn="just"/>
            <a:r>
              <a:rPr lang="sr-Latn-RS" sz="2600" b="1" u="sng" dirty="0" smtClean="0"/>
              <a:t>Druga potraživanja </a:t>
            </a:r>
            <a:r>
              <a:rPr lang="sr-Latn-RS" sz="2600" dirty="0" smtClean="0"/>
              <a:t>se odnose na potraživanja za više plaćen porez na dobit u iznosu od 406 hiljada dinara i na </a:t>
            </a:r>
          </a:p>
          <a:p>
            <a:pPr marL="0" indent="0" algn="just">
              <a:buNone/>
            </a:pPr>
            <a:r>
              <a:rPr lang="sr-Latn-RS" sz="2600" dirty="0" smtClean="0"/>
              <a:t>     akontacije za  službeni put i za gorivo u iznosu od 116 hiljada dinara.</a:t>
            </a:r>
          </a:p>
          <a:p>
            <a:pPr marL="0" indent="0" algn="just">
              <a:buNone/>
            </a:pPr>
            <a:endParaRPr lang="sr-Latn-RS" sz="2600" dirty="0" smtClean="0"/>
          </a:p>
          <a:p>
            <a:pPr algn="just"/>
            <a:r>
              <a:rPr lang="sr-Latn-RS" sz="2600" b="1" u="sng" dirty="0" smtClean="0"/>
              <a:t>Gotovinski ekvivalenti i gotovina </a:t>
            </a:r>
            <a:r>
              <a:rPr lang="sr-Latn-RS" sz="2600" dirty="0" smtClean="0"/>
              <a:t>na dan 31.12.2017. iznose 2.102 hiljada dinara od čega je na tekućem računu </a:t>
            </a:r>
            <a:r>
              <a:rPr lang="sr-Latn-RS" sz="2600" dirty="0"/>
              <a:t>na </a:t>
            </a:r>
          </a:p>
          <a:p>
            <a:pPr marL="0" indent="0" algn="just">
              <a:buNone/>
            </a:pPr>
            <a:r>
              <a:rPr lang="sr-Latn-RS" sz="2600" dirty="0" smtClean="0"/>
              <a:t>     dan </a:t>
            </a:r>
            <a:r>
              <a:rPr lang="sr-Latn-RS" sz="2600" dirty="0"/>
              <a:t>31.12.2017. bio </a:t>
            </a:r>
            <a:r>
              <a:rPr lang="sr-Latn-RS" sz="2600" dirty="0" smtClean="0"/>
              <a:t>iznos od 748 hiljada dinara, a na deviznom računu 1.354 hiljada dinara.</a:t>
            </a:r>
          </a:p>
          <a:p>
            <a:pPr algn="just"/>
            <a:endParaRPr lang="sr-Latn-RS" sz="2600" dirty="0" smtClean="0"/>
          </a:p>
          <a:p>
            <a:pPr algn="just"/>
            <a:r>
              <a:rPr lang="sr-Latn-RS" sz="2600" b="1" u="sng" dirty="0" smtClean="0"/>
              <a:t>Potraživanja za više plaćen porez na dodatu vrednost </a:t>
            </a:r>
            <a:r>
              <a:rPr lang="sr-Latn-RS" sz="2600" dirty="0" smtClean="0"/>
              <a:t>na 31.12.2017. iznose 388 hiljada dinara</a:t>
            </a:r>
          </a:p>
          <a:p>
            <a:pPr algn="just"/>
            <a:endParaRPr lang="sr-Latn-RS" sz="2600" dirty="0"/>
          </a:p>
          <a:p>
            <a:pPr algn="just"/>
            <a:r>
              <a:rPr lang="sr-Latn-RS" sz="2600" b="1" u="sng" dirty="0" smtClean="0"/>
              <a:t>Aktivna vremenska razgraničenja </a:t>
            </a:r>
            <a:r>
              <a:rPr lang="sr-Latn-RS" sz="2600" dirty="0" smtClean="0"/>
              <a:t>od 39 hiljada dinara odnose </a:t>
            </a:r>
            <a:r>
              <a:rPr lang="sr-Latn-RS" sz="2300" dirty="0" smtClean="0"/>
              <a:t>se na unapred isplaćen prevoz zaposlenih</a:t>
            </a:r>
          </a:p>
        </p:txBody>
      </p:sp>
    </p:spTree>
    <p:extLst>
      <p:ext uri="{BB962C8B-B14F-4D97-AF65-F5344CB8AC3E}">
        <p14:creationId xmlns:p14="http://schemas.microsoft.com/office/powerpoint/2010/main" val="3330002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410845"/>
            <a:ext cx="10515600" cy="1325563"/>
          </a:xfrm>
        </p:spPr>
        <p:txBody>
          <a:bodyPr>
            <a:normAutofit/>
          </a:bodyPr>
          <a:lstStyle/>
          <a:p>
            <a:r>
              <a:rPr lang="sr-Latn-RS" sz="4000" dirty="0" smtClean="0">
                <a:latin typeface="Bradley Hand ITC" panose="03070402050302030203" pitchFamily="66" charset="0"/>
              </a:rPr>
              <a:t>PASIVA</a:t>
            </a:r>
            <a:endParaRPr lang="sr-Latn-RS" sz="4000" dirty="0">
              <a:latin typeface="Bradley Hand ITC" panose="03070402050302030203"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71863544"/>
              </p:ext>
            </p:extLst>
          </p:nvPr>
        </p:nvGraphicFramePr>
        <p:xfrm>
          <a:off x="2832100" y="706966"/>
          <a:ext cx="8127999" cy="5504464"/>
        </p:xfrm>
        <a:graphic>
          <a:graphicData uri="http://schemas.openxmlformats.org/drawingml/2006/table">
            <a:tbl>
              <a:tblPr firstRow="1" bandRow="1">
                <a:tableStyleId>{17292A2E-F333-43FB-9621-5CBBE7FDCDCB}</a:tableStyleId>
              </a:tblPr>
              <a:tblGrid>
                <a:gridCol w="5727700"/>
                <a:gridCol w="1257300"/>
                <a:gridCol w="1142999"/>
              </a:tblGrid>
              <a:tr h="344029">
                <a:tc>
                  <a:txBody>
                    <a:bodyPr/>
                    <a:lstStyle/>
                    <a:p>
                      <a:endParaRPr lang="sr-Latn-RS" sz="1200" dirty="0"/>
                    </a:p>
                  </a:txBody>
                  <a:tcPr/>
                </a:tc>
                <a:tc>
                  <a:txBody>
                    <a:bodyPr/>
                    <a:lstStyle/>
                    <a:p>
                      <a:pPr algn="r"/>
                      <a:r>
                        <a:rPr lang="sr-Latn-RS" sz="1200" dirty="0" smtClean="0"/>
                        <a:t>2017</a:t>
                      </a:r>
                      <a:endParaRPr lang="sr-Latn-RS" sz="1200" dirty="0"/>
                    </a:p>
                  </a:txBody>
                  <a:tcPr/>
                </a:tc>
                <a:tc>
                  <a:txBody>
                    <a:bodyPr/>
                    <a:lstStyle/>
                    <a:p>
                      <a:pPr algn="r"/>
                      <a:r>
                        <a:rPr lang="sr-Latn-RS" sz="1200" dirty="0" smtClean="0"/>
                        <a:t>2016</a:t>
                      </a:r>
                      <a:endParaRPr lang="sr-Latn-RS" sz="1200" dirty="0"/>
                    </a:p>
                  </a:txBody>
                  <a:tcPr/>
                </a:tc>
              </a:tr>
              <a:tr h="344029">
                <a:tc>
                  <a:txBody>
                    <a:bodyPr/>
                    <a:lstStyle/>
                    <a:p>
                      <a:r>
                        <a:rPr lang="sr-Latn-RS" sz="1400" b="1" dirty="0" smtClean="0"/>
                        <a:t>ULOZI (SOPSTVENI IZVORI) OSNIVAČA I DRUGIH LICA</a:t>
                      </a:r>
                      <a:endParaRPr lang="sr-Latn-RS" sz="1400" b="1" dirty="0"/>
                    </a:p>
                  </a:txBody>
                  <a:tcPr/>
                </a:tc>
                <a:tc>
                  <a:txBody>
                    <a:bodyPr/>
                    <a:lstStyle/>
                    <a:p>
                      <a:pPr algn="r"/>
                      <a:r>
                        <a:rPr lang="sr-Latn-RS" sz="1400" b="1" dirty="0" smtClean="0"/>
                        <a:t>19</a:t>
                      </a:r>
                      <a:endParaRPr lang="sr-Latn-RS" sz="1400" b="1" dirty="0"/>
                    </a:p>
                  </a:txBody>
                  <a:tcPr/>
                </a:tc>
                <a:tc>
                  <a:txBody>
                    <a:bodyPr/>
                    <a:lstStyle/>
                    <a:p>
                      <a:pPr algn="r"/>
                      <a:r>
                        <a:rPr lang="sr-Latn-RS" sz="1400" b="1" dirty="0" smtClean="0"/>
                        <a:t>19</a:t>
                      </a:r>
                      <a:endParaRPr lang="sr-Latn-RS" sz="1400" b="1" dirty="0"/>
                    </a:p>
                  </a:txBody>
                  <a:tcPr/>
                </a:tc>
              </a:tr>
              <a:tr h="344029">
                <a:tc>
                  <a:txBody>
                    <a:bodyPr/>
                    <a:lstStyle/>
                    <a:p>
                      <a:r>
                        <a:rPr lang="sr-Latn-RS" sz="1400" i="1" dirty="0" smtClean="0"/>
                        <a:t>NERASPOREĐENI VIŠAK PRIHODA NAD RASHODIMA</a:t>
                      </a:r>
                      <a:endParaRPr lang="sr-Latn-RS" sz="1400" i="1" dirty="0"/>
                    </a:p>
                  </a:txBody>
                  <a:tcPr/>
                </a:tc>
                <a:tc>
                  <a:txBody>
                    <a:bodyPr/>
                    <a:lstStyle/>
                    <a:p>
                      <a:pPr algn="r"/>
                      <a:r>
                        <a:rPr lang="sr-Latn-RS" sz="1400" dirty="0" smtClean="0"/>
                        <a:t>21.309</a:t>
                      </a:r>
                      <a:endParaRPr lang="sr-Latn-RS" sz="1400" dirty="0"/>
                    </a:p>
                  </a:txBody>
                  <a:tcPr/>
                </a:tc>
                <a:tc>
                  <a:txBody>
                    <a:bodyPr/>
                    <a:lstStyle/>
                    <a:p>
                      <a:pPr algn="r"/>
                      <a:r>
                        <a:rPr lang="sr-Latn-RS" sz="1400" dirty="0" smtClean="0"/>
                        <a:t>17.454</a:t>
                      </a:r>
                      <a:endParaRPr lang="sr-Latn-RS" sz="1400" dirty="0"/>
                    </a:p>
                  </a:txBody>
                  <a:tcPr/>
                </a:tc>
              </a:tr>
              <a:tr h="344029">
                <a:tc>
                  <a:txBody>
                    <a:bodyPr/>
                    <a:lstStyle/>
                    <a:p>
                      <a:r>
                        <a:rPr lang="sr-Latn-RS" sz="1400" dirty="0" smtClean="0"/>
                        <a:t>NERASPOREĐENI VIŠAK PRIHODA NAD RASHODIMA RANIJIH GODINA</a:t>
                      </a:r>
                      <a:endParaRPr lang="sr-Latn-RS" sz="1400" dirty="0"/>
                    </a:p>
                  </a:txBody>
                  <a:tcPr/>
                </a:tc>
                <a:tc>
                  <a:txBody>
                    <a:bodyPr/>
                    <a:lstStyle/>
                    <a:p>
                      <a:pPr algn="r"/>
                      <a:r>
                        <a:rPr lang="sr-Latn-RS" sz="1400" dirty="0" smtClean="0"/>
                        <a:t>17.454</a:t>
                      </a:r>
                      <a:endParaRPr lang="sr-Latn-RS" sz="1400" dirty="0"/>
                    </a:p>
                  </a:txBody>
                  <a:tcPr/>
                </a:tc>
                <a:tc>
                  <a:txBody>
                    <a:bodyPr/>
                    <a:lstStyle/>
                    <a:p>
                      <a:pPr algn="r"/>
                      <a:r>
                        <a:rPr lang="sr-Latn-RS" sz="1400" dirty="0" smtClean="0"/>
                        <a:t>17.454</a:t>
                      </a:r>
                      <a:endParaRPr lang="sr-Latn-RS" sz="1400" dirty="0"/>
                    </a:p>
                  </a:txBody>
                  <a:tcPr/>
                </a:tc>
              </a:tr>
              <a:tr h="344029">
                <a:tc>
                  <a:txBody>
                    <a:bodyPr/>
                    <a:lstStyle/>
                    <a:p>
                      <a:r>
                        <a:rPr lang="sr-Latn-RS" sz="1400" dirty="0" smtClean="0"/>
                        <a:t>NERAPOREĐENI VIŠAK PRIHODA NAD RASHODIMA TEKUĆE GODINE</a:t>
                      </a:r>
                      <a:endParaRPr lang="sr-Latn-RS" sz="1400" dirty="0"/>
                    </a:p>
                  </a:txBody>
                  <a:tcPr/>
                </a:tc>
                <a:tc>
                  <a:txBody>
                    <a:bodyPr/>
                    <a:lstStyle/>
                    <a:p>
                      <a:pPr algn="r"/>
                      <a:r>
                        <a:rPr lang="sr-Latn-RS" sz="1400" dirty="0" smtClean="0"/>
                        <a:t>3.855</a:t>
                      </a:r>
                      <a:endParaRPr lang="sr-Latn-RS" sz="1400" dirty="0"/>
                    </a:p>
                  </a:txBody>
                  <a:tcPr/>
                </a:tc>
                <a:tc>
                  <a:txBody>
                    <a:bodyPr/>
                    <a:lstStyle/>
                    <a:p>
                      <a:pPr algn="r"/>
                      <a:endParaRPr lang="sr-Latn-RS" sz="1400" dirty="0"/>
                    </a:p>
                  </a:txBody>
                  <a:tcPr/>
                </a:tc>
              </a:tr>
              <a:tr h="344029">
                <a:tc>
                  <a:txBody>
                    <a:bodyPr/>
                    <a:lstStyle/>
                    <a:p>
                      <a:r>
                        <a:rPr lang="sr-Latn-RS" sz="1400" i="1" dirty="0" smtClean="0"/>
                        <a:t>VIŠAK RASHODA NAD PRIHODIMA</a:t>
                      </a:r>
                      <a:endParaRPr lang="sr-Latn-RS" sz="1400" i="1" dirty="0"/>
                    </a:p>
                  </a:txBody>
                  <a:tcPr/>
                </a:tc>
                <a:tc>
                  <a:txBody>
                    <a:bodyPr/>
                    <a:lstStyle/>
                    <a:p>
                      <a:pPr algn="r"/>
                      <a:r>
                        <a:rPr lang="sr-Latn-RS" sz="1400" dirty="0" smtClean="0"/>
                        <a:t>57.045</a:t>
                      </a:r>
                      <a:endParaRPr lang="sr-Latn-RS" sz="1400" dirty="0"/>
                    </a:p>
                  </a:txBody>
                  <a:tcPr/>
                </a:tc>
                <a:tc>
                  <a:txBody>
                    <a:bodyPr/>
                    <a:lstStyle/>
                    <a:p>
                      <a:pPr algn="r"/>
                      <a:r>
                        <a:rPr lang="sr-Latn-RS" sz="1400" dirty="0" smtClean="0"/>
                        <a:t>57.045</a:t>
                      </a:r>
                      <a:endParaRPr lang="sr-Latn-RS" sz="1400" b="0" dirty="0"/>
                    </a:p>
                  </a:txBody>
                  <a:tcPr/>
                </a:tc>
              </a:tr>
              <a:tr h="344029">
                <a:tc>
                  <a:txBody>
                    <a:bodyPr/>
                    <a:lstStyle/>
                    <a:p>
                      <a:r>
                        <a:rPr lang="sr-Latn-RS" sz="1400" dirty="0" smtClean="0"/>
                        <a:t>VIŠAK RASHODA NAD PRIHODIMA RANIJIH GODINA</a:t>
                      </a:r>
                      <a:endParaRPr lang="sr-Latn-RS" sz="1400" dirty="0"/>
                    </a:p>
                  </a:txBody>
                  <a:tcPr/>
                </a:tc>
                <a:tc>
                  <a:txBody>
                    <a:bodyPr/>
                    <a:lstStyle/>
                    <a:p>
                      <a:pPr algn="r"/>
                      <a:r>
                        <a:rPr lang="sr-Latn-RS" sz="1400" dirty="0" smtClean="0"/>
                        <a:t>57.045</a:t>
                      </a:r>
                      <a:endParaRPr lang="sr-Latn-RS" sz="1400" dirty="0"/>
                    </a:p>
                  </a:txBody>
                  <a:tcPr/>
                </a:tc>
                <a:tc>
                  <a:txBody>
                    <a:bodyPr/>
                    <a:lstStyle/>
                    <a:p>
                      <a:pPr algn="r"/>
                      <a:r>
                        <a:rPr lang="sr-Latn-RS" sz="1400" dirty="0" smtClean="0"/>
                        <a:t>51.040</a:t>
                      </a:r>
                      <a:endParaRPr lang="sr-Latn-RS" sz="1400" dirty="0"/>
                    </a:p>
                  </a:txBody>
                  <a:tcPr/>
                </a:tc>
              </a:tr>
              <a:tr h="344029">
                <a:tc>
                  <a:txBody>
                    <a:bodyPr/>
                    <a:lstStyle/>
                    <a:p>
                      <a:r>
                        <a:rPr lang="sr-Latn-RS" sz="1400" dirty="0" smtClean="0"/>
                        <a:t>VIŠAK RASHODA NAD PRIHODIMA TEKUĆE</a:t>
                      </a:r>
                      <a:r>
                        <a:rPr lang="sr-Latn-RS" sz="1400" baseline="0" dirty="0" smtClean="0"/>
                        <a:t> GODINE</a:t>
                      </a:r>
                      <a:endParaRPr lang="sr-Latn-RS" sz="1400" dirty="0"/>
                    </a:p>
                  </a:txBody>
                  <a:tcPr/>
                </a:tc>
                <a:tc>
                  <a:txBody>
                    <a:bodyPr/>
                    <a:lstStyle/>
                    <a:p>
                      <a:pPr algn="r"/>
                      <a:endParaRPr lang="sr-Latn-RS" sz="1400" dirty="0"/>
                    </a:p>
                  </a:txBody>
                  <a:tcPr/>
                </a:tc>
                <a:tc>
                  <a:txBody>
                    <a:bodyPr/>
                    <a:lstStyle/>
                    <a:p>
                      <a:pPr algn="r"/>
                      <a:r>
                        <a:rPr lang="sr-Latn-RS" sz="1400" dirty="0" smtClean="0"/>
                        <a:t>6.005</a:t>
                      </a:r>
                      <a:endParaRPr lang="sr-Latn-RS" sz="1400" dirty="0"/>
                    </a:p>
                  </a:txBody>
                  <a:tcPr/>
                </a:tc>
              </a:tr>
              <a:tr h="344029">
                <a:tc>
                  <a:txBody>
                    <a:bodyPr/>
                    <a:lstStyle/>
                    <a:p>
                      <a:r>
                        <a:rPr lang="sr-Latn-RS" sz="1400" b="1" dirty="0" smtClean="0"/>
                        <a:t>DUGOROČNA REZERVISANJA I OBAVEZE</a:t>
                      </a:r>
                      <a:endParaRPr lang="sr-Latn-RS" sz="1400" b="1" dirty="0"/>
                    </a:p>
                  </a:txBody>
                  <a:tcPr/>
                </a:tc>
                <a:tc>
                  <a:txBody>
                    <a:bodyPr/>
                    <a:lstStyle/>
                    <a:p>
                      <a:pPr algn="r"/>
                      <a:r>
                        <a:rPr lang="sr-Latn-RS" sz="1400" b="1" dirty="0" smtClean="0"/>
                        <a:t>46.801</a:t>
                      </a:r>
                      <a:endParaRPr lang="sr-Latn-RS" sz="1400" b="1" dirty="0"/>
                    </a:p>
                  </a:txBody>
                  <a:tcPr/>
                </a:tc>
                <a:tc>
                  <a:txBody>
                    <a:bodyPr/>
                    <a:lstStyle/>
                    <a:p>
                      <a:pPr algn="r"/>
                      <a:r>
                        <a:rPr lang="sr-Latn-RS" sz="1400" b="1" dirty="0" smtClean="0"/>
                        <a:t>54.658</a:t>
                      </a:r>
                      <a:endParaRPr lang="sr-Latn-RS" sz="1400" b="1" dirty="0"/>
                    </a:p>
                  </a:txBody>
                  <a:tcPr/>
                </a:tc>
              </a:tr>
              <a:tr h="344029">
                <a:tc>
                  <a:txBody>
                    <a:bodyPr/>
                    <a:lstStyle/>
                    <a:p>
                      <a:r>
                        <a:rPr lang="sr-Latn-RS" sz="1400" dirty="0" smtClean="0"/>
                        <a:t>KRATKOROČNE FINANSIJSKE OBAVEZE</a:t>
                      </a:r>
                      <a:endParaRPr lang="sr-Latn-RS" sz="1400" dirty="0"/>
                    </a:p>
                  </a:txBody>
                  <a:tcPr/>
                </a:tc>
                <a:tc>
                  <a:txBody>
                    <a:bodyPr/>
                    <a:lstStyle/>
                    <a:p>
                      <a:pPr algn="r"/>
                      <a:r>
                        <a:rPr lang="sr-Latn-RS" sz="1400" dirty="0" smtClean="0"/>
                        <a:t>5.782</a:t>
                      </a:r>
                      <a:endParaRPr lang="sr-Latn-RS" sz="1400" dirty="0"/>
                    </a:p>
                  </a:txBody>
                  <a:tcPr/>
                </a:tc>
                <a:tc>
                  <a:txBody>
                    <a:bodyPr/>
                    <a:lstStyle/>
                    <a:p>
                      <a:pPr algn="r"/>
                      <a:r>
                        <a:rPr lang="sr-Latn-RS" sz="1400" dirty="0" smtClean="0"/>
                        <a:t>9.782</a:t>
                      </a:r>
                      <a:endParaRPr lang="sr-Latn-RS" sz="1400" dirty="0"/>
                    </a:p>
                  </a:txBody>
                  <a:tcPr/>
                </a:tc>
              </a:tr>
              <a:tr h="344029">
                <a:tc>
                  <a:txBody>
                    <a:bodyPr/>
                    <a:lstStyle/>
                    <a:p>
                      <a:r>
                        <a:rPr lang="sr-Latn-RS" sz="1400" dirty="0" smtClean="0"/>
                        <a:t>OBAVEZE IZ POSLOVANJA</a:t>
                      </a:r>
                      <a:endParaRPr lang="sr-Latn-RS" sz="1400" dirty="0"/>
                    </a:p>
                  </a:txBody>
                  <a:tcPr/>
                </a:tc>
                <a:tc>
                  <a:txBody>
                    <a:bodyPr/>
                    <a:lstStyle/>
                    <a:p>
                      <a:pPr algn="r"/>
                      <a:r>
                        <a:rPr lang="sr-Latn-RS" sz="1400" dirty="0" smtClean="0"/>
                        <a:t>23.232</a:t>
                      </a:r>
                      <a:endParaRPr lang="sr-Latn-RS" sz="1400" dirty="0"/>
                    </a:p>
                  </a:txBody>
                  <a:tcPr/>
                </a:tc>
                <a:tc>
                  <a:txBody>
                    <a:bodyPr/>
                    <a:lstStyle/>
                    <a:p>
                      <a:pPr algn="r"/>
                      <a:r>
                        <a:rPr lang="sr-Latn-RS" sz="1400" dirty="0" smtClean="0"/>
                        <a:t>44.238</a:t>
                      </a:r>
                      <a:endParaRPr lang="sr-Latn-RS" sz="1400" dirty="0"/>
                    </a:p>
                  </a:txBody>
                  <a:tcPr/>
                </a:tc>
              </a:tr>
              <a:tr h="344029">
                <a:tc>
                  <a:txBody>
                    <a:bodyPr/>
                    <a:lstStyle/>
                    <a:p>
                      <a:r>
                        <a:rPr lang="sr-Latn-RS" sz="1400" dirty="0" smtClean="0"/>
                        <a:t>OSTALE KRATKOROČNE OBAVEZE</a:t>
                      </a:r>
                      <a:endParaRPr lang="sr-Latn-RS" sz="1400" dirty="0"/>
                    </a:p>
                  </a:txBody>
                  <a:tcPr/>
                </a:tc>
                <a:tc>
                  <a:txBody>
                    <a:bodyPr/>
                    <a:lstStyle/>
                    <a:p>
                      <a:pPr algn="r"/>
                      <a:r>
                        <a:rPr lang="sr-Latn-RS" sz="1400" dirty="0" smtClean="0"/>
                        <a:t>17.787</a:t>
                      </a:r>
                      <a:endParaRPr lang="sr-Latn-RS" sz="1400" dirty="0"/>
                    </a:p>
                  </a:txBody>
                  <a:tcPr/>
                </a:tc>
                <a:tc>
                  <a:txBody>
                    <a:bodyPr/>
                    <a:lstStyle/>
                    <a:p>
                      <a:pPr algn="r"/>
                      <a:r>
                        <a:rPr lang="sr-Latn-RS" sz="1400" dirty="0" smtClean="0"/>
                        <a:t>638</a:t>
                      </a:r>
                      <a:endParaRPr lang="sr-Latn-RS" sz="1400" dirty="0"/>
                    </a:p>
                  </a:txBody>
                  <a:tcPr/>
                </a:tc>
              </a:tr>
              <a:tr h="344029">
                <a:tc>
                  <a:txBody>
                    <a:bodyPr/>
                    <a:lstStyle/>
                    <a:p>
                      <a:r>
                        <a:rPr lang="sr-Latn-RS" sz="1400" dirty="0" smtClean="0"/>
                        <a:t>OBAVEZE ZA POREZ NA DODATU VREDNOST</a:t>
                      </a:r>
                      <a:endParaRPr lang="sr-Latn-RS" sz="1400" dirty="0"/>
                    </a:p>
                  </a:txBody>
                  <a:tcPr/>
                </a:tc>
                <a:tc>
                  <a:txBody>
                    <a:bodyPr/>
                    <a:lstStyle/>
                    <a:p>
                      <a:pPr algn="r"/>
                      <a:endParaRPr lang="sr-Latn-RS" sz="1400" dirty="0"/>
                    </a:p>
                  </a:txBody>
                  <a:tcPr/>
                </a:tc>
                <a:tc>
                  <a:txBody>
                    <a:bodyPr/>
                    <a:lstStyle/>
                    <a:p>
                      <a:pPr algn="r"/>
                      <a:endParaRPr lang="sr-Latn-RS" sz="1400" dirty="0"/>
                    </a:p>
                  </a:txBody>
                  <a:tcPr/>
                </a:tc>
              </a:tr>
              <a:tr h="344029">
                <a:tc>
                  <a:txBody>
                    <a:bodyPr/>
                    <a:lstStyle/>
                    <a:p>
                      <a:r>
                        <a:rPr lang="sr-Latn-RS" sz="1400" dirty="0" smtClean="0"/>
                        <a:t>OBAVEZE ZA POREZE, DOPRINOSE I DRUGE DAŽBINE</a:t>
                      </a:r>
                      <a:endParaRPr lang="sr-Latn-RS" sz="1400" dirty="0"/>
                    </a:p>
                  </a:txBody>
                  <a:tcPr/>
                </a:tc>
                <a:tc>
                  <a:txBody>
                    <a:bodyPr/>
                    <a:lstStyle/>
                    <a:p>
                      <a:pPr algn="r"/>
                      <a:endParaRPr lang="sr-Latn-RS" sz="1400" dirty="0"/>
                    </a:p>
                  </a:txBody>
                  <a:tcPr/>
                </a:tc>
                <a:tc>
                  <a:txBody>
                    <a:bodyPr/>
                    <a:lstStyle/>
                    <a:p>
                      <a:pPr algn="r"/>
                      <a:endParaRPr lang="sr-Latn-RS" sz="1400" dirty="0"/>
                    </a:p>
                  </a:txBody>
                  <a:tcPr/>
                </a:tc>
              </a:tr>
              <a:tr h="344029">
                <a:tc>
                  <a:txBody>
                    <a:bodyPr/>
                    <a:lstStyle/>
                    <a:p>
                      <a:r>
                        <a:rPr lang="sr-Latn-RS" sz="1400" b="1" dirty="0" smtClean="0"/>
                        <a:t>VIŠAK RASHODA NAD PRIHODIMA IZNAD VISINE ULOGA</a:t>
                      </a:r>
                      <a:endParaRPr lang="sr-Latn-RS" sz="1400" b="1" dirty="0"/>
                    </a:p>
                  </a:txBody>
                  <a:tcPr/>
                </a:tc>
                <a:tc>
                  <a:txBody>
                    <a:bodyPr/>
                    <a:lstStyle/>
                    <a:p>
                      <a:pPr algn="r"/>
                      <a:r>
                        <a:rPr lang="sr-Latn-RS" sz="1400" b="1" dirty="0" smtClean="0"/>
                        <a:t>35.717</a:t>
                      </a:r>
                      <a:endParaRPr lang="sr-Latn-RS" sz="1400" b="1" dirty="0"/>
                    </a:p>
                  </a:txBody>
                  <a:tcPr/>
                </a:tc>
                <a:tc>
                  <a:txBody>
                    <a:bodyPr/>
                    <a:lstStyle/>
                    <a:p>
                      <a:pPr algn="r"/>
                      <a:r>
                        <a:rPr lang="sr-Latn-RS" sz="1400" b="1" dirty="0" smtClean="0"/>
                        <a:t>39.572</a:t>
                      </a:r>
                      <a:endParaRPr lang="sr-Latn-RS" sz="1400" b="1" dirty="0"/>
                    </a:p>
                  </a:txBody>
                  <a:tcPr/>
                </a:tc>
              </a:tr>
              <a:tr h="344029">
                <a:tc>
                  <a:txBody>
                    <a:bodyPr/>
                    <a:lstStyle/>
                    <a:p>
                      <a:r>
                        <a:rPr lang="sr-Latn-RS" sz="1400" b="1" dirty="0" smtClean="0"/>
                        <a:t>UKUPNA PASIVA</a:t>
                      </a:r>
                      <a:endParaRPr lang="sr-Latn-RS" sz="1400" b="1" dirty="0"/>
                    </a:p>
                  </a:txBody>
                  <a:tcPr/>
                </a:tc>
                <a:tc>
                  <a:txBody>
                    <a:bodyPr/>
                    <a:lstStyle/>
                    <a:p>
                      <a:pPr algn="r"/>
                      <a:r>
                        <a:rPr lang="sr-Latn-RS" sz="1400" b="1" dirty="0" smtClean="0"/>
                        <a:t>11.084</a:t>
                      </a:r>
                      <a:endParaRPr lang="sr-Latn-RS" sz="1400" b="1" dirty="0"/>
                    </a:p>
                  </a:txBody>
                  <a:tcPr/>
                </a:tc>
                <a:tc>
                  <a:txBody>
                    <a:bodyPr/>
                    <a:lstStyle/>
                    <a:p>
                      <a:pPr algn="r"/>
                      <a:r>
                        <a:rPr lang="sr-Latn-RS" sz="1400" b="1" dirty="0" smtClean="0"/>
                        <a:t>15.086</a:t>
                      </a:r>
                      <a:endParaRPr lang="sr-Latn-RS" sz="1400" b="1" dirty="0"/>
                    </a:p>
                  </a:txBody>
                  <a:tcPr/>
                </a:tc>
              </a:tr>
            </a:tbl>
          </a:graphicData>
        </a:graphic>
      </p:graphicFrame>
    </p:spTree>
    <p:extLst>
      <p:ext uri="{BB962C8B-B14F-4D97-AF65-F5344CB8AC3E}">
        <p14:creationId xmlns:p14="http://schemas.microsoft.com/office/powerpoint/2010/main" val="433741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Bradley Hand ITC" panose="03070402050302030203" pitchFamily="66" charset="0"/>
              </a:rPr>
              <a:t>PASIVA</a:t>
            </a:r>
            <a:endParaRPr lang="sr-Latn-RS" dirty="0">
              <a:latin typeface="Bradley Hand ITC" panose="03070402050302030203" pitchFamily="66" charset="0"/>
            </a:endParaRPr>
          </a:p>
        </p:txBody>
      </p:sp>
      <p:sp>
        <p:nvSpPr>
          <p:cNvPr id="3" name="Content Placeholder 2"/>
          <p:cNvSpPr>
            <a:spLocks noGrp="1"/>
          </p:cNvSpPr>
          <p:nvPr>
            <p:ph idx="1"/>
          </p:nvPr>
        </p:nvSpPr>
        <p:spPr/>
        <p:txBody>
          <a:bodyPr>
            <a:normAutofit/>
          </a:bodyPr>
          <a:lstStyle/>
          <a:p>
            <a:r>
              <a:rPr lang="sr-Latn-RS" sz="1800" dirty="0" smtClean="0"/>
              <a:t>Neraspoređeni višak prihoda nad rashodima ranijih godina iznosi 17.454 hiljada dinara, </a:t>
            </a:r>
            <a:r>
              <a:rPr lang="sr-Latn-RS" sz="1800" dirty="0"/>
              <a:t>dok je </a:t>
            </a:r>
            <a:r>
              <a:rPr lang="sr-Latn-RS" sz="1800" dirty="0" smtClean="0"/>
              <a:t>neraspoređeni </a:t>
            </a:r>
            <a:r>
              <a:rPr lang="sr-Latn-RS" sz="1800" dirty="0"/>
              <a:t>višak prihoda nad rashodima </a:t>
            </a:r>
            <a:r>
              <a:rPr lang="sr-Latn-RS" sz="1800" dirty="0" smtClean="0"/>
              <a:t>tekuće godine 3.855 hiljada dinara</a:t>
            </a:r>
          </a:p>
          <a:p>
            <a:r>
              <a:rPr lang="sr-Latn-RS" sz="1800" dirty="0" smtClean="0"/>
              <a:t>Višak rashoda nad prihodima iznosi  57.045 hiljada dinara koji se odnosi na višak rashoda nad prihodima iz ranijih godina</a:t>
            </a:r>
          </a:p>
          <a:p>
            <a:r>
              <a:rPr lang="sr-Latn-RS" sz="1800" b="1" u="sng" dirty="0" smtClean="0"/>
              <a:t>Kratkoročne finansijske obaveze </a:t>
            </a:r>
            <a:r>
              <a:rPr lang="sr-Latn-RS" sz="1800" dirty="0" smtClean="0"/>
              <a:t>u iznosu od 5.782 hiljada dinara odnose se na pozajmice od Teniskog saveza Beograda iz 2012 godine (782 hiljade dinara), OKS iz 2013 i </a:t>
            </a:r>
            <a:r>
              <a:rPr lang="sr-Latn-RS" sz="1800" dirty="0"/>
              <a:t>2017. </a:t>
            </a:r>
            <a:r>
              <a:rPr lang="sr-Latn-RS" sz="1800" dirty="0" smtClean="0"/>
              <a:t>godine (3.000 hiljade dinara), Eki Invest (prebačeno na Novi Dom) iz 2009. godine (2.000 hiljade dinara)</a:t>
            </a:r>
          </a:p>
          <a:p>
            <a:r>
              <a:rPr lang="sr-Latn-RS" sz="1800" b="1" u="sng" dirty="0" smtClean="0"/>
              <a:t>Obaveze iz poslovanja </a:t>
            </a:r>
            <a:r>
              <a:rPr lang="sr-Latn-RS" sz="1800" dirty="0" smtClean="0"/>
              <a:t>u iznosu od 23.232 hiljada dinara obuhvataju obaveze za primljene avanse 2.705 hiljada dinara (članarine za 2017. godinu, Dunav ug. o sponz.), obaveze prema dobavljačima u zemlji 20.527 hiljada dinara </a:t>
            </a:r>
          </a:p>
          <a:p>
            <a:r>
              <a:rPr lang="sr-Latn-RS" sz="1800" b="1" u="sng" dirty="0" smtClean="0"/>
              <a:t>Ostale kratkoročne obaveze </a:t>
            </a:r>
            <a:r>
              <a:rPr lang="sr-Latn-RS" sz="1800" dirty="0" smtClean="0"/>
              <a:t>u iznosu od 17.787 hiljada dinara čine obaveze koje se odnose na najvećim delom na obaveze </a:t>
            </a:r>
            <a:r>
              <a:rPr lang="sr-Latn-RS" sz="1800" dirty="0"/>
              <a:t>prema igračima po osnovu Davis cup-a 16.102 hiljade </a:t>
            </a:r>
            <a:r>
              <a:rPr lang="sr-Latn-RS" sz="1800" dirty="0" smtClean="0"/>
              <a:t>dinara dok se ostatak odnosi na juniorski program za neisplaćene obaveze po konačnim obračunima sa službenog puta.</a:t>
            </a:r>
          </a:p>
        </p:txBody>
      </p:sp>
    </p:spTree>
    <p:extLst>
      <p:ext uri="{BB962C8B-B14F-4D97-AF65-F5344CB8AC3E}">
        <p14:creationId xmlns:p14="http://schemas.microsoft.com/office/powerpoint/2010/main" val="224115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0"/>
            <a:ext cx="10515600" cy="1325563"/>
          </a:xfrm>
        </p:spPr>
        <p:txBody>
          <a:bodyPr>
            <a:normAutofit/>
          </a:bodyPr>
          <a:lstStyle/>
          <a:p>
            <a:r>
              <a:rPr lang="sr-Latn-RS" sz="3600" b="1" dirty="0" smtClean="0">
                <a:latin typeface="Vijaya" pitchFamily="34" charset="0"/>
                <a:cs typeface="Vijaya" pitchFamily="34" charset="0"/>
              </a:rPr>
              <a:t>POSLOVNI PRIHODI</a:t>
            </a:r>
            <a:endParaRPr lang="sr-Latn-RS" sz="3600" b="1" dirty="0">
              <a:latin typeface="Vijaya" pitchFamily="34" charset="0"/>
              <a:cs typeface="Vijay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2661282"/>
              </p:ext>
            </p:extLst>
          </p:nvPr>
        </p:nvGraphicFramePr>
        <p:xfrm>
          <a:off x="1206500" y="1930400"/>
          <a:ext cx="9779000" cy="2885440"/>
        </p:xfrm>
        <a:graphic>
          <a:graphicData uri="http://schemas.openxmlformats.org/drawingml/2006/table">
            <a:tbl>
              <a:tblPr firstRow="1" bandRow="1">
                <a:tableStyleId>{17292A2E-F333-43FB-9621-5CBBE7FDCDCB}</a:tableStyleId>
              </a:tblPr>
              <a:tblGrid>
                <a:gridCol w="4079677"/>
                <a:gridCol w="2968823"/>
                <a:gridCol w="2730500"/>
              </a:tblGrid>
              <a:tr h="214206">
                <a:tc>
                  <a:txBody>
                    <a:bodyPr/>
                    <a:lstStyle/>
                    <a:p>
                      <a:endParaRPr lang="sr-Latn-RS" dirty="0"/>
                    </a:p>
                  </a:txBody>
                  <a:tcPr/>
                </a:tc>
                <a:tc>
                  <a:txBody>
                    <a:bodyPr/>
                    <a:lstStyle/>
                    <a:p>
                      <a:pPr algn="r"/>
                      <a:r>
                        <a:rPr lang="sr-Latn-RS" dirty="0" smtClean="0"/>
                        <a:t>201</a:t>
                      </a:r>
                      <a:r>
                        <a:rPr lang="en-US" dirty="0" smtClean="0"/>
                        <a:t>7</a:t>
                      </a:r>
                      <a:endParaRPr lang="sr-Latn-RS" dirty="0"/>
                    </a:p>
                  </a:txBody>
                  <a:tcPr/>
                </a:tc>
                <a:tc>
                  <a:txBody>
                    <a:bodyPr/>
                    <a:lstStyle/>
                    <a:p>
                      <a:pPr algn="r"/>
                      <a:r>
                        <a:rPr lang="sr-Latn-RS" dirty="0" smtClean="0"/>
                        <a:t>201</a:t>
                      </a:r>
                      <a:r>
                        <a:rPr lang="en-US" dirty="0" smtClean="0"/>
                        <a:t>6</a:t>
                      </a:r>
                      <a:endParaRPr lang="sr-Latn-RS" dirty="0"/>
                    </a:p>
                  </a:txBody>
                  <a:tcPr/>
                </a:tc>
              </a:tr>
              <a:tr h="599440">
                <a:tc>
                  <a:txBody>
                    <a:bodyPr/>
                    <a:lstStyle/>
                    <a:p>
                      <a:pPr algn="l"/>
                      <a:r>
                        <a:rPr lang="sr-Latn-RS" b="1" dirty="0" smtClean="0"/>
                        <a:t>UKUPNO POSLOVNI PRIHODI</a:t>
                      </a:r>
                      <a:endParaRPr lang="sr-Latn-RS" b="1" dirty="0"/>
                    </a:p>
                  </a:txBody>
                  <a:tcPr/>
                </a:tc>
                <a:tc>
                  <a:txBody>
                    <a:bodyPr/>
                    <a:lstStyle/>
                    <a:p>
                      <a:pPr algn="r"/>
                      <a:r>
                        <a:rPr lang="en-US" b="1" dirty="0" smtClean="0"/>
                        <a:t>220.304</a:t>
                      </a:r>
                      <a:endParaRPr lang="en-US" b="1" dirty="0"/>
                    </a:p>
                  </a:txBody>
                  <a:tcPr/>
                </a:tc>
                <a:tc>
                  <a:txBody>
                    <a:bodyPr/>
                    <a:lstStyle/>
                    <a:p>
                      <a:pPr algn="r"/>
                      <a:r>
                        <a:rPr lang="sr-Latn-RS" b="1" dirty="0" smtClean="0"/>
                        <a:t>210.663</a:t>
                      </a:r>
                      <a:endParaRPr lang="sr-Latn-RS" b="1" dirty="0"/>
                    </a:p>
                  </a:txBody>
                  <a:tcPr/>
                </a:tc>
              </a:tr>
              <a:tr h="370840">
                <a:tc>
                  <a:txBody>
                    <a:bodyPr/>
                    <a:lstStyle/>
                    <a:p>
                      <a:pPr algn="l"/>
                      <a:r>
                        <a:rPr lang="sr-Latn-RS" dirty="0" smtClean="0"/>
                        <a:t>PRIHODI OD PRODAJE PROIZVODA I USLUGA</a:t>
                      </a:r>
                      <a:endParaRPr lang="sr-Latn-RS" dirty="0"/>
                    </a:p>
                  </a:txBody>
                  <a:tcPr/>
                </a:tc>
                <a:tc>
                  <a:txBody>
                    <a:bodyPr/>
                    <a:lstStyle/>
                    <a:p>
                      <a:pPr algn="r"/>
                      <a:r>
                        <a:rPr lang="en-US" dirty="0" smtClean="0"/>
                        <a:t>54.035</a:t>
                      </a:r>
                      <a:endParaRPr lang="en-US" dirty="0"/>
                    </a:p>
                  </a:txBody>
                  <a:tcPr/>
                </a:tc>
                <a:tc>
                  <a:txBody>
                    <a:bodyPr/>
                    <a:lstStyle/>
                    <a:p>
                      <a:pPr algn="r"/>
                      <a:r>
                        <a:rPr lang="sr-Latn-RS" dirty="0" smtClean="0"/>
                        <a:t>75.523</a:t>
                      </a:r>
                      <a:endParaRPr lang="sr-Latn-RS" dirty="0"/>
                    </a:p>
                  </a:txBody>
                  <a:tcPr/>
                </a:tc>
              </a:tr>
              <a:tr h="370840">
                <a:tc>
                  <a:txBody>
                    <a:bodyPr/>
                    <a:lstStyle/>
                    <a:p>
                      <a:pPr algn="l"/>
                      <a:r>
                        <a:rPr lang="sr-Latn-RS" dirty="0" smtClean="0"/>
                        <a:t>PRIHODI OD ČLANARINA I ČLANSKIH DOPRINOSA</a:t>
                      </a:r>
                      <a:endParaRPr lang="sr-Latn-RS" dirty="0"/>
                    </a:p>
                  </a:txBody>
                  <a:tcPr/>
                </a:tc>
                <a:tc>
                  <a:txBody>
                    <a:bodyPr/>
                    <a:lstStyle/>
                    <a:p>
                      <a:pPr algn="r"/>
                      <a:r>
                        <a:rPr lang="en-US" dirty="0" smtClean="0"/>
                        <a:t>4.411</a:t>
                      </a:r>
                      <a:endParaRPr lang="en-US" dirty="0"/>
                    </a:p>
                  </a:txBody>
                  <a:tcPr/>
                </a:tc>
                <a:tc>
                  <a:txBody>
                    <a:bodyPr/>
                    <a:lstStyle/>
                    <a:p>
                      <a:pPr algn="r"/>
                      <a:r>
                        <a:rPr lang="sr-Latn-RS" dirty="0" smtClean="0"/>
                        <a:t>3.963</a:t>
                      </a:r>
                      <a:endParaRPr lang="sr-Latn-RS" dirty="0"/>
                    </a:p>
                  </a:txBody>
                  <a:tcPr/>
                </a:tc>
              </a:tr>
              <a:tr h="370840">
                <a:tc>
                  <a:txBody>
                    <a:bodyPr/>
                    <a:lstStyle/>
                    <a:p>
                      <a:pPr algn="l"/>
                      <a:r>
                        <a:rPr lang="sr-Latn-RS" dirty="0" smtClean="0"/>
                        <a:t>PRIHODI</a:t>
                      </a:r>
                      <a:r>
                        <a:rPr lang="sr-Latn-RS" baseline="0" dirty="0" smtClean="0"/>
                        <a:t> OD DONACIJA, DOTACIJA, SUBVENICJA I SL.</a:t>
                      </a:r>
                      <a:endParaRPr lang="sr-Latn-RS" dirty="0"/>
                    </a:p>
                  </a:txBody>
                  <a:tcPr/>
                </a:tc>
                <a:tc>
                  <a:txBody>
                    <a:bodyPr/>
                    <a:lstStyle/>
                    <a:p>
                      <a:pPr algn="r"/>
                      <a:r>
                        <a:rPr lang="en-US" dirty="0" smtClean="0"/>
                        <a:t>161.858</a:t>
                      </a:r>
                      <a:endParaRPr lang="en-US" dirty="0"/>
                    </a:p>
                  </a:txBody>
                  <a:tcPr/>
                </a:tc>
                <a:tc>
                  <a:txBody>
                    <a:bodyPr/>
                    <a:lstStyle/>
                    <a:p>
                      <a:pPr algn="r"/>
                      <a:r>
                        <a:rPr lang="sr-Latn-RS" dirty="0" smtClean="0"/>
                        <a:t>131.177</a:t>
                      </a:r>
                      <a:endParaRPr lang="sr-Latn-RS" dirty="0"/>
                    </a:p>
                  </a:txBody>
                  <a:tcPr/>
                </a:tc>
              </a:tr>
            </a:tbl>
          </a:graphicData>
        </a:graphic>
      </p:graphicFrame>
    </p:spTree>
    <p:extLst>
      <p:ext uri="{BB962C8B-B14F-4D97-AF65-F5344CB8AC3E}">
        <p14:creationId xmlns:p14="http://schemas.microsoft.com/office/powerpoint/2010/main" val="35089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90" y="0"/>
            <a:ext cx="10515600" cy="1325563"/>
          </a:xfrm>
        </p:spPr>
        <p:txBody>
          <a:bodyPr>
            <a:normAutofit/>
          </a:bodyPr>
          <a:lstStyle/>
          <a:p>
            <a:r>
              <a:rPr lang="sr-Latn-RS" sz="3200" b="1" dirty="0" smtClean="0">
                <a:latin typeface="Vijaya" pitchFamily="34" charset="0"/>
                <a:cs typeface="Vijaya" pitchFamily="34" charset="0"/>
              </a:rPr>
              <a:t>POSLOVNI PRIHODI</a:t>
            </a:r>
            <a:endParaRPr lang="sr-Latn-RS" sz="3200" dirty="0"/>
          </a:p>
        </p:txBody>
      </p:sp>
      <p:sp>
        <p:nvSpPr>
          <p:cNvPr id="3" name="Content Placeholder 2"/>
          <p:cNvSpPr>
            <a:spLocks noGrp="1"/>
          </p:cNvSpPr>
          <p:nvPr>
            <p:ph idx="1"/>
          </p:nvPr>
        </p:nvSpPr>
        <p:spPr>
          <a:xfrm>
            <a:off x="330200" y="1562100"/>
            <a:ext cx="11480800" cy="4614863"/>
          </a:xfrm>
        </p:spPr>
        <p:txBody>
          <a:bodyPr>
            <a:normAutofit/>
          </a:bodyPr>
          <a:lstStyle/>
          <a:p>
            <a:r>
              <a:rPr lang="sr-Latn-RS" sz="2000" dirty="0" smtClean="0">
                <a:ea typeface="Arial Unicode MS" pitchFamily="34" charset="-128"/>
                <a:cs typeface="Arial Unicode MS" pitchFamily="34" charset="-128"/>
              </a:rPr>
              <a:t>Poslovni prihodi su veći u odnosu na prethodnu godinu za </a:t>
            </a:r>
            <a:r>
              <a:rPr lang="en-US" sz="2000" dirty="0" smtClean="0">
                <a:ea typeface="Arial Unicode MS" pitchFamily="34" charset="-128"/>
                <a:cs typeface="Arial Unicode MS" pitchFamily="34" charset="-128"/>
              </a:rPr>
              <a:t>4,6 </a:t>
            </a:r>
            <a:r>
              <a:rPr lang="sr-Latn-RS" sz="2000" dirty="0" smtClean="0">
                <a:ea typeface="Arial Unicode MS" pitchFamily="34" charset="-128"/>
                <a:cs typeface="Arial Unicode MS" pitchFamily="34" charset="-128"/>
              </a:rPr>
              <a:t>% </a:t>
            </a:r>
            <a:r>
              <a:rPr lang="en-US" sz="2000" dirty="0" err="1" smtClean="0">
                <a:ea typeface="Arial Unicode MS" pitchFamily="34" charset="-128"/>
                <a:cs typeface="Arial Unicode MS" pitchFamily="34" charset="-128"/>
              </a:rPr>
              <a:t>odnosno</a:t>
            </a:r>
            <a:r>
              <a:rPr lang="en-US" sz="2000"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za </a:t>
            </a:r>
            <a:r>
              <a:rPr lang="en-US" sz="2000" dirty="0" smtClean="0">
                <a:ea typeface="Arial Unicode MS" pitchFamily="34" charset="-128"/>
                <a:cs typeface="Arial Unicode MS" pitchFamily="34" charset="-128"/>
              </a:rPr>
              <a:t>9.641</a:t>
            </a:r>
            <a:r>
              <a:rPr lang="sr-Latn-RS" sz="2000" dirty="0" smtClean="0">
                <a:ea typeface="Arial Unicode MS" pitchFamily="34" charset="-128"/>
                <a:cs typeface="Arial Unicode MS" pitchFamily="34" charset="-128"/>
              </a:rPr>
              <a:t> hiljada RSD.</a:t>
            </a:r>
          </a:p>
          <a:p>
            <a:endParaRPr lang="sr-Latn-RS" sz="2000" i="1" dirty="0" smtClean="0">
              <a:ea typeface="Arial Unicode MS" pitchFamily="34" charset="-128"/>
              <a:cs typeface="Arial Unicode MS" pitchFamily="34" charset="-128"/>
            </a:endParaRPr>
          </a:p>
          <a:p>
            <a:r>
              <a:rPr lang="sr-Latn-RS" sz="2000" b="1" i="1" dirty="0" smtClean="0">
                <a:ea typeface="Arial Unicode MS" pitchFamily="34" charset="-128"/>
                <a:cs typeface="Arial Unicode MS" pitchFamily="34" charset="-128"/>
              </a:rPr>
              <a:t>Prihodi od prodaje  proizvoda i usluga </a:t>
            </a:r>
            <a:r>
              <a:rPr lang="sr-Latn-RS" sz="2000" dirty="0" smtClean="0">
                <a:ea typeface="Arial Unicode MS" pitchFamily="34" charset="-128"/>
                <a:cs typeface="Arial Unicode MS" pitchFamily="34" charset="-128"/>
              </a:rPr>
              <a:t>u iznosu od </a:t>
            </a:r>
            <a:r>
              <a:rPr lang="en-US" sz="2000" dirty="0" smtClean="0">
                <a:ea typeface="Arial Unicode MS" pitchFamily="34" charset="-128"/>
                <a:cs typeface="Arial Unicode MS" pitchFamily="34" charset="-128"/>
              </a:rPr>
              <a:t>54</a:t>
            </a:r>
            <a:r>
              <a:rPr lang="sr-Latn-RS" sz="2000" dirty="0" smtClean="0">
                <a:ea typeface="Arial Unicode MS" pitchFamily="34" charset="-128"/>
                <a:cs typeface="Arial Unicode MS" pitchFamily="34" charset="-128"/>
              </a:rPr>
              <a:t>.</a:t>
            </a:r>
            <a:r>
              <a:rPr lang="en-US" sz="2000" dirty="0" smtClean="0">
                <a:ea typeface="Arial Unicode MS" pitchFamily="34" charset="-128"/>
                <a:cs typeface="Arial Unicode MS" pitchFamily="34" charset="-128"/>
              </a:rPr>
              <a:t>035</a:t>
            </a:r>
            <a:r>
              <a:rPr lang="sr-Latn-RS" sz="2000" dirty="0" smtClean="0">
                <a:ea typeface="Arial Unicode MS" pitchFamily="34" charset="-128"/>
                <a:cs typeface="Arial Unicode MS" pitchFamily="34" charset="-128"/>
              </a:rPr>
              <a:t> hiljada RSD odnose se na prihode od sponzorstva, tv prava i ulaznica i </a:t>
            </a:r>
            <a:r>
              <a:rPr lang="en-US" sz="2000" dirty="0" err="1" smtClean="0">
                <a:ea typeface="Arial Unicode MS" pitchFamily="34" charset="-128"/>
                <a:cs typeface="Arial Unicode MS" pitchFamily="34" charset="-128"/>
              </a:rPr>
              <a:t>manji</a:t>
            </a:r>
            <a:r>
              <a:rPr lang="sr-Latn-RS" sz="2000" dirty="0" smtClean="0">
                <a:ea typeface="Arial Unicode MS" pitchFamily="34" charset="-128"/>
                <a:cs typeface="Arial Unicode MS" pitchFamily="34" charset="-128"/>
              </a:rPr>
              <a:t> su u odnosu na prethodnu godinu za </a:t>
            </a:r>
            <a:r>
              <a:rPr lang="en-US" sz="2000" dirty="0" smtClean="0">
                <a:ea typeface="Arial Unicode MS" pitchFamily="34" charset="-128"/>
                <a:cs typeface="Arial Unicode MS" pitchFamily="34" charset="-128"/>
              </a:rPr>
              <a:t>2</a:t>
            </a:r>
            <a:r>
              <a:rPr lang="sr-Latn-RS" sz="2000" dirty="0" smtClean="0">
                <a:ea typeface="Arial Unicode MS" pitchFamily="34" charset="-128"/>
                <a:cs typeface="Arial Unicode MS" pitchFamily="34" charset="-128"/>
              </a:rPr>
              <a:t>1.</a:t>
            </a:r>
            <a:r>
              <a:rPr lang="en-US" sz="2000" dirty="0" smtClean="0">
                <a:ea typeface="Arial Unicode MS" pitchFamily="34" charset="-128"/>
                <a:cs typeface="Arial Unicode MS" pitchFamily="34" charset="-128"/>
              </a:rPr>
              <a:t>488</a:t>
            </a:r>
            <a:r>
              <a:rPr lang="sr-Latn-RS" sz="2000" dirty="0" smtClean="0">
                <a:ea typeface="Arial Unicode MS" pitchFamily="34" charset="-128"/>
                <a:cs typeface="Arial Unicode MS" pitchFamily="34" charset="-128"/>
              </a:rPr>
              <a:t> hiljade RSD.</a:t>
            </a:r>
          </a:p>
          <a:p>
            <a:pPr marL="0" indent="0">
              <a:buNone/>
            </a:pPr>
            <a:endParaRPr lang="en-US" sz="2000" dirty="0" smtClean="0">
              <a:ea typeface="Arial Unicode MS" pitchFamily="34" charset="-128"/>
              <a:cs typeface="Arial Unicode MS" pitchFamily="34" charset="-128"/>
            </a:endParaRPr>
          </a:p>
          <a:p>
            <a:r>
              <a:rPr lang="sr-Latn-RS" sz="2000" b="1" i="1" dirty="0" smtClean="0">
                <a:ea typeface="Arial Unicode MS" pitchFamily="34" charset="-128"/>
                <a:cs typeface="Arial Unicode MS" pitchFamily="34" charset="-128"/>
              </a:rPr>
              <a:t>Prihodi od članarina i članskih </a:t>
            </a:r>
            <a:r>
              <a:rPr lang="sr-Latn-RS" sz="2000" b="1" dirty="0" smtClean="0">
                <a:ea typeface="Arial Unicode MS" pitchFamily="34" charset="-128"/>
                <a:cs typeface="Arial Unicode MS" pitchFamily="34" charset="-128"/>
              </a:rPr>
              <a:t>doprinosa </a:t>
            </a:r>
            <a:r>
              <a:rPr lang="sr-Latn-RS" sz="2000" dirty="0" smtClean="0">
                <a:ea typeface="Arial Unicode MS" pitchFamily="34" charset="-128"/>
                <a:cs typeface="Arial Unicode MS" pitchFamily="34" charset="-128"/>
              </a:rPr>
              <a:t>od </a:t>
            </a:r>
            <a:r>
              <a:rPr lang="en-US" sz="2000" dirty="0" smtClean="0">
                <a:ea typeface="Arial Unicode MS" pitchFamily="34" charset="-128"/>
                <a:cs typeface="Arial Unicode MS" pitchFamily="34" charset="-128"/>
              </a:rPr>
              <a:t>4.411</a:t>
            </a:r>
            <a:r>
              <a:rPr lang="sr-Latn-RS" sz="2000" dirty="0" smtClean="0">
                <a:ea typeface="Arial Unicode MS" pitchFamily="34" charset="-128"/>
                <a:cs typeface="Arial Unicode MS" pitchFamily="34" charset="-128"/>
              </a:rPr>
              <a:t> hiljada RSD odnose se na članarine fizičkih i pravnih lica i ovaj prihod je </a:t>
            </a:r>
            <a:r>
              <a:rPr lang="en-US" sz="2000" dirty="0" err="1" smtClean="0">
                <a:ea typeface="Arial Unicode MS" pitchFamily="34" charset="-128"/>
                <a:cs typeface="Arial Unicode MS" pitchFamily="34" charset="-128"/>
              </a:rPr>
              <a:t>ve</a:t>
            </a:r>
            <a:r>
              <a:rPr lang="sr-Latn-RS" sz="2000" dirty="0" smtClean="0">
                <a:ea typeface="Arial Unicode MS" pitchFamily="34" charset="-128"/>
                <a:cs typeface="Arial Unicode MS" pitchFamily="34" charset="-128"/>
              </a:rPr>
              <a:t>ći u odnosu na  prethodnu godinu za 448 hiljada RSD. </a:t>
            </a:r>
          </a:p>
          <a:p>
            <a:pPr marL="0" indent="0">
              <a:buNone/>
            </a:pPr>
            <a:endParaRPr lang="sr-Latn-RS" sz="2000" dirty="0" smtClean="0">
              <a:ea typeface="Arial Unicode MS" pitchFamily="34" charset="-128"/>
              <a:cs typeface="Arial Unicode MS" pitchFamily="34" charset="-128"/>
            </a:endParaRPr>
          </a:p>
          <a:p>
            <a:r>
              <a:rPr lang="sr-Latn-RS" sz="2000" b="1" i="1" dirty="0" smtClean="0">
                <a:ea typeface="Arial Unicode MS" pitchFamily="34" charset="-128"/>
                <a:cs typeface="Arial Unicode MS" pitchFamily="34" charset="-128"/>
              </a:rPr>
              <a:t>Prihodi od donacija, dotacija, subvencIja </a:t>
            </a:r>
            <a:r>
              <a:rPr lang="sr-Latn-RS" sz="2000" b="1" dirty="0" smtClean="0">
                <a:ea typeface="Arial Unicode MS" pitchFamily="34" charset="-128"/>
                <a:cs typeface="Arial Unicode MS" pitchFamily="34" charset="-128"/>
              </a:rPr>
              <a:t>i sl. </a:t>
            </a:r>
            <a:r>
              <a:rPr lang="sr-Latn-RS" sz="2000" dirty="0" smtClean="0">
                <a:ea typeface="Arial Unicode MS" pitchFamily="34" charset="-128"/>
                <a:cs typeface="Arial Unicode MS" pitchFamily="34" charset="-128"/>
              </a:rPr>
              <a:t>od 161.858 hiljade dinara veći su u odnosu na prethodnu godinu  za 23% odnosno za 30.681 hiljadu RSD i odnose se na prihode od MOS-a  75.000 hiljada dinara, </a:t>
            </a:r>
            <a:r>
              <a:rPr lang="sr-Latn-RS" sz="2000" dirty="0" smtClean="0">
                <a:ea typeface="Arial Unicode MS" pitchFamily="34" charset="-128"/>
                <a:cs typeface="Arial Unicode MS" pitchFamily="34" charset="-128"/>
              </a:rPr>
              <a:t>prihod</a:t>
            </a:r>
            <a:r>
              <a:rPr lang="en-US" sz="2000" dirty="0" smtClean="0">
                <a:ea typeface="Arial Unicode MS" pitchFamily="34" charset="-128"/>
                <a:cs typeface="Arial Unicode MS" pitchFamily="34" charset="-128"/>
              </a:rPr>
              <a:t>e</a:t>
            </a:r>
            <a:r>
              <a:rPr lang="sr-Latn-RS" sz="2000"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od donacija 8.237 hiljada dinara, </a:t>
            </a:r>
            <a:r>
              <a:rPr lang="sr-Latn-RS" sz="2000" dirty="0" smtClean="0">
                <a:ea typeface="Arial Unicode MS" pitchFamily="34" charset="-128"/>
                <a:cs typeface="Arial Unicode MS" pitchFamily="34" charset="-128"/>
              </a:rPr>
              <a:t>prihod</a:t>
            </a:r>
            <a:r>
              <a:rPr lang="en-US" sz="2000" dirty="0" smtClean="0">
                <a:ea typeface="Arial Unicode MS" pitchFamily="34" charset="-128"/>
                <a:cs typeface="Arial Unicode MS" pitchFamily="34" charset="-128"/>
              </a:rPr>
              <a:t>e</a:t>
            </a:r>
            <a:r>
              <a:rPr lang="sr-Latn-RS" sz="2000"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od </a:t>
            </a:r>
            <a:r>
              <a:rPr lang="sr-Latn-RS" sz="2000" dirty="0" smtClean="0">
                <a:ea typeface="Arial Unicode MS" pitchFamily="34" charset="-128"/>
                <a:cs typeface="Arial Unicode MS" pitchFamily="34" charset="-128"/>
              </a:rPr>
              <a:t>OKS-</a:t>
            </a:r>
            <a:r>
              <a:rPr lang="en-US" sz="2000" dirty="0">
                <a:ea typeface="Arial Unicode MS" pitchFamily="34" charset="-128"/>
                <a:cs typeface="Arial Unicode MS" pitchFamily="34" charset="-128"/>
              </a:rPr>
              <a:t>a</a:t>
            </a:r>
            <a:r>
              <a:rPr lang="sr-Latn-RS" sz="2000"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1.649, </a:t>
            </a:r>
            <a:r>
              <a:rPr lang="sr-Latn-RS" sz="2000" dirty="0" smtClean="0">
                <a:ea typeface="Arial Unicode MS" pitchFamily="34" charset="-128"/>
                <a:cs typeface="Arial Unicode MS" pitchFamily="34" charset="-128"/>
              </a:rPr>
              <a:t>prihod</a:t>
            </a:r>
            <a:r>
              <a:rPr lang="en-US" sz="2000" dirty="0" smtClean="0">
                <a:ea typeface="Arial Unicode MS" pitchFamily="34" charset="-128"/>
                <a:cs typeface="Arial Unicode MS" pitchFamily="34" charset="-128"/>
              </a:rPr>
              <a:t>e</a:t>
            </a:r>
            <a:r>
              <a:rPr lang="sr-Latn-RS" sz="2000"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od Grada Beograda 1.000 hiljada dinara i </a:t>
            </a:r>
            <a:r>
              <a:rPr lang="sr-Latn-RS" sz="2000" dirty="0" smtClean="0">
                <a:ea typeface="Arial Unicode MS" pitchFamily="34" charset="-128"/>
                <a:cs typeface="Arial Unicode MS" pitchFamily="34" charset="-128"/>
              </a:rPr>
              <a:t>prihod</a:t>
            </a:r>
            <a:r>
              <a:rPr lang="en-US" sz="2000" smtClean="0">
                <a:ea typeface="Arial Unicode MS" pitchFamily="34" charset="-128"/>
                <a:cs typeface="Arial Unicode MS" pitchFamily="34" charset="-128"/>
              </a:rPr>
              <a:t>e</a:t>
            </a:r>
            <a:r>
              <a:rPr lang="sr-Latn-RS" sz="200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od Prize Money-a 75.972 hiljada dinara</a:t>
            </a:r>
            <a:r>
              <a:rPr lang="sr-Latn-RS" sz="2000" dirty="0" smtClean="0"/>
              <a:t>.</a:t>
            </a:r>
          </a:p>
        </p:txBody>
      </p:sp>
    </p:spTree>
    <p:extLst>
      <p:ext uri="{BB962C8B-B14F-4D97-AF65-F5344CB8AC3E}">
        <p14:creationId xmlns:p14="http://schemas.microsoft.com/office/powerpoint/2010/main" val="88614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930" y="0"/>
            <a:ext cx="10515600" cy="1325563"/>
          </a:xfrm>
        </p:spPr>
        <p:txBody>
          <a:bodyPr>
            <a:normAutofit/>
          </a:bodyPr>
          <a:lstStyle/>
          <a:p>
            <a:r>
              <a:rPr lang="sr-Latn-RS" sz="3600" b="1" dirty="0">
                <a:latin typeface="Vijaya" pitchFamily="34" charset="0"/>
                <a:cs typeface="Vijaya" pitchFamily="34" charset="0"/>
              </a:rPr>
              <a:t>POSLOVNI </a:t>
            </a:r>
            <a:r>
              <a:rPr lang="sr-Latn-RS" sz="3600" b="1" dirty="0" smtClean="0">
                <a:latin typeface="Vijaya" pitchFamily="34" charset="0"/>
                <a:cs typeface="Vijaya" pitchFamily="34" charset="0"/>
              </a:rPr>
              <a:t>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4023334081"/>
              </p:ext>
            </p:extLst>
          </p:nvPr>
        </p:nvGraphicFramePr>
        <p:xfrm>
          <a:off x="1072321" y="1891747"/>
          <a:ext cx="8127999" cy="3947160"/>
        </p:xfrm>
        <a:graphic>
          <a:graphicData uri="http://schemas.openxmlformats.org/drawingml/2006/table">
            <a:tbl>
              <a:tblPr firstRow="1" bandRow="1">
                <a:tableStyleId>{17292A2E-F333-43FB-9621-5CBBE7FDCDCB}</a:tableStyleId>
              </a:tblPr>
              <a:tblGrid>
                <a:gridCol w="2709333"/>
                <a:gridCol w="2709333"/>
                <a:gridCol w="2709333"/>
              </a:tblGrid>
              <a:tr h="370840">
                <a:tc>
                  <a:txBody>
                    <a:bodyPr/>
                    <a:lstStyle/>
                    <a:p>
                      <a:endParaRPr lang="sr-Latn-RS" dirty="0"/>
                    </a:p>
                  </a:txBody>
                  <a:tcPr/>
                </a:tc>
                <a:tc>
                  <a:txBody>
                    <a:bodyPr/>
                    <a:lstStyle/>
                    <a:p>
                      <a:pPr algn="ctr"/>
                      <a:r>
                        <a:rPr lang="sr-Latn-RS" b="1" dirty="0" smtClean="0"/>
                        <a:t>2017</a:t>
                      </a:r>
                      <a:endParaRPr lang="sr-Latn-RS" b="1" dirty="0"/>
                    </a:p>
                  </a:txBody>
                  <a:tcPr/>
                </a:tc>
                <a:tc>
                  <a:txBody>
                    <a:bodyPr/>
                    <a:lstStyle/>
                    <a:p>
                      <a:pPr algn="ctr"/>
                      <a:r>
                        <a:rPr lang="sr-Latn-RS" b="1" dirty="0" smtClean="0"/>
                        <a:t>2016</a:t>
                      </a:r>
                      <a:endParaRPr lang="sr-Latn-RS" b="1" dirty="0"/>
                    </a:p>
                  </a:txBody>
                  <a:tcPr/>
                </a:tc>
              </a:tr>
              <a:tr h="370840">
                <a:tc>
                  <a:txBody>
                    <a:bodyPr/>
                    <a:lstStyle/>
                    <a:p>
                      <a:r>
                        <a:rPr lang="sr-Latn-RS" b="1" dirty="0" smtClean="0"/>
                        <a:t>UKUPNO</a:t>
                      </a:r>
                      <a:r>
                        <a:rPr lang="sr-Latn-RS" b="1" baseline="0" dirty="0" smtClean="0"/>
                        <a:t> POSLOVNI RASHODI</a:t>
                      </a:r>
                      <a:endParaRPr lang="sr-Latn-RS" b="1" dirty="0"/>
                    </a:p>
                  </a:txBody>
                  <a:tcPr/>
                </a:tc>
                <a:tc>
                  <a:txBody>
                    <a:bodyPr/>
                    <a:lstStyle/>
                    <a:p>
                      <a:pPr algn="r"/>
                      <a:r>
                        <a:rPr lang="sr-Latn-RS" b="1" dirty="0" smtClean="0"/>
                        <a:t>216.840</a:t>
                      </a:r>
                      <a:endParaRPr lang="sr-Latn-RS" b="1" dirty="0"/>
                    </a:p>
                  </a:txBody>
                  <a:tcPr/>
                </a:tc>
                <a:tc>
                  <a:txBody>
                    <a:bodyPr/>
                    <a:lstStyle/>
                    <a:p>
                      <a:pPr algn="r"/>
                      <a:r>
                        <a:rPr lang="sr-Latn-RS" b="1" dirty="0" smtClean="0"/>
                        <a:t>215.190</a:t>
                      </a:r>
                      <a:endParaRPr lang="sr-Latn-RS" b="1" dirty="0"/>
                    </a:p>
                  </a:txBody>
                  <a:tcPr/>
                </a:tc>
              </a:tr>
              <a:tr h="370840">
                <a:tc>
                  <a:txBody>
                    <a:bodyPr/>
                    <a:lstStyle/>
                    <a:p>
                      <a:r>
                        <a:rPr lang="sr-Latn-RS" dirty="0" smtClean="0"/>
                        <a:t>TROŠKOVI MATERIJALA I ENERGIJE</a:t>
                      </a:r>
                      <a:endParaRPr lang="sr-Latn-RS" dirty="0"/>
                    </a:p>
                  </a:txBody>
                  <a:tcPr/>
                </a:tc>
                <a:tc>
                  <a:txBody>
                    <a:bodyPr/>
                    <a:lstStyle/>
                    <a:p>
                      <a:pPr algn="r"/>
                      <a:r>
                        <a:rPr lang="sr-Latn-RS" dirty="0" smtClean="0"/>
                        <a:t>10.627</a:t>
                      </a:r>
                      <a:endParaRPr lang="sr-Latn-RS" dirty="0"/>
                    </a:p>
                  </a:txBody>
                  <a:tcPr/>
                </a:tc>
                <a:tc>
                  <a:txBody>
                    <a:bodyPr/>
                    <a:lstStyle/>
                    <a:p>
                      <a:pPr algn="r"/>
                      <a:r>
                        <a:rPr lang="sr-Latn-RS" dirty="0" smtClean="0"/>
                        <a:t>16.095</a:t>
                      </a:r>
                      <a:endParaRPr lang="sr-Latn-RS" dirty="0"/>
                    </a:p>
                  </a:txBody>
                  <a:tcPr/>
                </a:tc>
              </a:tr>
              <a:tr h="370840">
                <a:tc>
                  <a:txBody>
                    <a:bodyPr/>
                    <a:lstStyle/>
                    <a:p>
                      <a:r>
                        <a:rPr lang="sr-Latn-RS" dirty="0" smtClean="0"/>
                        <a:t>TROŠKOVI ZARADA, NAKNADA ZARADA I OSTALI LIČNI RASHODI</a:t>
                      </a:r>
                      <a:endParaRPr lang="sr-Latn-RS" dirty="0"/>
                    </a:p>
                  </a:txBody>
                  <a:tcPr/>
                </a:tc>
                <a:tc>
                  <a:txBody>
                    <a:bodyPr/>
                    <a:lstStyle/>
                    <a:p>
                      <a:pPr algn="r"/>
                      <a:r>
                        <a:rPr lang="sr-Latn-RS" dirty="0" smtClean="0"/>
                        <a:t>113.315</a:t>
                      </a:r>
                      <a:endParaRPr lang="sr-Latn-RS" dirty="0"/>
                    </a:p>
                  </a:txBody>
                  <a:tcPr/>
                </a:tc>
                <a:tc>
                  <a:txBody>
                    <a:bodyPr/>
                    <a:lstStyle/>
                    <a:p>
                      <a:pPr algn="r"/>
                      <a:r>
                        <a:rPr lang="sr-Latn-RS" dirty="0" smtClean="0"/>
                        <a:t>83.894</a:t>
                      </a:r>
                      <a:endParaRPr lang="sr-Latn-RS" dirty="0"/>
                    </a:p>
                  </a:txBody>
                  <a:tcPr/>
                </a:tc>
              </a:tr>
              <a:tr h="370840">
                <a:tc>
                  <a:txBody>
                    <a:bodyPr/>
                    <a:lstStyle/>
                    <a:p>
                      <a:r>
                        <a:rPr lang="sr-Latn-RS" dirty="0" smtClean="0"/>
                        <a:t>TROŠKOVI PROIZVODNIH USLUGA</a:t>
                      </a:r>
                      <a:endParaRPr lang="sr-Latn-RS" dirty="0"/>
                    </a:p>
                  </a:txBody>
                  <a:tcPr/>
                </a:tc>
                <a:tc>
                  <a:txBody>
                    <a:bodyPr/>
                    <a:lstStyle/>
                    <a:p>
                      <a:pPr algn="r"/>
                      <a:r>
                        <a:rPr lang="sr-Latn-RS" dirty="0" smtClean="0"/>
                        <a:t>69.738</a:t>
                      </a:r>
                      <a:endParaRPr lang="sr-Latn-RS" dirty="0"/>
                    </a:p>
                  </a:txBody>
                  <a:tcPr/>
                </a:tc>
                <a:tc>
                  <a:txBody>
                    <a:bodyPr/>
                    <a:lstStyle/>
                    <a:p>
                      <a:pPr algn="r"/>
                      <a:r>
                        <a:rPr lang="sr-Latn-RS" dirty="0" smtClean="0"/>
                        <a:t>84.938</a:t>
                      </a:r>
                      <a:endParaRPr lang="sr-Latn-RS" dirty="0"/>
                    </a:p>
                  </a:txBody>
                  <a:tcPr/>
                </a:tc>
              </a:tr>
              <a:tr h="370840">
                <a:tc>
                  <a:txBody>
                    <a:bodyPr/>
                    <a:lstStyle/>
                    <a:p>
                      <a:r>
                        <a:rPr lang="sr-Latn-RS" dirty="0" smtClean="0"/>
                        <a:t>TROŠKOVI AMORTIZACIJE</a:t>
                      </a:r>
                      <a:endParaRPr lang="sr-Latn-RS" dirty="0"/>
                    </a:p>
                  </a:txBody>
                  <a:tcPr/>
                </a:tc>
                <a:tc>
                  <a:txBody>
                    <a:bodyPr/>
                    <a:lstStyle/>
                    <a:p>
                      <a:pPr algn="r"/>
                      <a:r>
                        <a:rPr lang="sr-Latn-RS" dirty="0" smtClean="0"/>
                        <a:t>2.248</a:t>
                      </a:r>
                      <a:endParaRPr lang="sr-Latn-RS" dirty="0"/>
                    </a:p>
                  </a:txBody>
                  <a:tcPr/>
                </a:tc>
                <a:tc>
                  <a:txBody>
                    <a:bodyPr/>
                    <a:lstStyle/>
                    <a:p>
                      <a:pPr algn="r"/>
                      <a:r>
                        <a:rPr lang="sr-Latn-RS" dirty="0" smtClean="0"/>
                        <a:t>2.259</a:t>
                      </a:r>
                      <a:endParaRPr lang="sr-Latn-RS" dirty="0"/>
                    </a:p>
                  </a:txBody>
                  <a:tcPr/>
                </a:tc>
              </a:tr>
              <a:tr h="370840">
                <a:tc>
                  <a:txBody>
                    <a:bodyPr/>
                    <a:lstStyle/>
                    <a:p>
                      <a:r>
                        <a:rPr lang="sr-Latn-RS" dirty="0" smtClean="0"/>
                        <a:t>NEMATERIJALNI TROŠKOVI</a:t>
                      </a:r>
                      <a:endParaRPr lang="sr-Latn-RS" dirty="0"/>
                    </a:p>
                  </a:txBody>
                  <a:tcPr/>
                </a:tc>
                <a:tc>
                  <a:txBody>
                    <a:bodyPr/>
                    <a:lstStyle/>
                    <a:p>
                      <a:pPr algn="r"/>
                      <a:r>
                        <a:rPr lang="sr-Latn-RS" dirty="0" smtClean="0"/>
                        <a:t>20.912</a:t>
                      </a:r>
                      <a:endParaRPr lang="sr-Latn-RS" dirty="0"/>
                    </a:p>
                  </a:txBody>
                  <a:tcPr/>
                </a:tc>
                <a:tc>
                  <a:txBody>
                    <a:bodyPr/>
                    <a:lstStyle/>
                    <a:p>
                      <a:pPr algn="r"/>
                      <a:r>
                        <a:rPr lang="sr-Latn-RS" dirty="0" smtClean="0"/>
                        <a:t>28.004</a:t>
                      </a:r>
                      <a:endParaRPr lang="sr-Latn-RS" dirty="0"/>
                    </a:p>
                  </a:txBody>
                  <a:tcPr/>
                </a:tc>
              </a:tr>
            </a:tbl>
          </a:graphicData>
        </a:graphic>
      </p:graphicFrame>
    </p:spTree>
    <p:extLst>
      <p:ext uri="{BB962C8B-B14F-4D97-AF65-F5344CB8AC3E}">
        <p14:creationId xmlns:p14="http://schemas.microsoft.com/office/powerpoint/2010/main" val="57218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0"/>
            <a:ext cx="10515600" cy="1325563"/>
          </a:xfrm>
        </p:spPr>
        <p:txBody>
          <a:bodyPr>
            <a:normAutofit/>
          </a:bodyPr>
          <a:lstStyle/>
          <a:p>
            <a:r>
              <a:rPr lang="sr-Latn-RS" sz="3600" b="1" dirty="0">
                <a:latin typeface="Vijaya" pitchFamily="34" charset="0"/>
                <a:cs typeface="Vijaya" pitchFamily="34" charset="0"/>
              </a:rPr>
              <a:t>POSLOVNI RASHODI</a:t>
            </a:r>
            <a:endParaRPr lang="sr-Latn-RS" sz="3600" dirty="0"/>
          </a:p>
        </p:txBody>
      </p:sp>
      <p:sp>
        <p:nvSpPr>
          <p:cNvPr id="3" name="Content Placeholder 2"/>
          <p:cNvSpPr>
            <a:spLocks noGrp="1"/>
          </p:cNvSpPr>
          <p:nvPr>
            <p:ph idx="1"/>
          </p:nvPr>
        </p:nvSpPr>
        <p:spPr>
          <a:xfrm>
            <a:off x="262890" y="1165860"/>
            <a:ext cx="11121390" cy="5783580"/>
          </a:xfrm>
        </p:spPr>
        <p:txBody>
          <a:bodyPr>
            <a:noAutofit/>
          </a:bodyPr>
          <a:lstStyle/>
          <a:p>
            <a:r>
              <a:rPr lang="sr-Latn-RS" sz="1600" dirty="0" smtClean="0"/>
              <a:t>Poslovni rashodi su veći  u odnosu na prethodnu godinu za 0,7%</a:t>
            </a:r>
          </a:p>
          <a:p>
            <a:endParaRPr lang="sr-Latn-RS" sz="1600" dirty="0" smtClean="0"/>
          </a:p>
          <a:p>
            <a:pPr algn="just"/>
            <a:r>
              <a:rPr lang="sr-Latn-RS" sz="1600" b="1" i="1" dirty="0" smtClean="0"/>
              <a:t>Troškovi materijala i energije</a:t>
            </a:r>
            <a:r>
              <a:rPr lang="sr-Latn-RS" sz="1600" i="1" dirty="0" smtClean="0"/>
              <a:t> </a:t>
            </a:r>
            <a:r>
              <a:rPr lang="sr-Latn-RS" sz="1600" dirty="0" smtClean="0"/>
              <a:t>obuhvataju: troškove materijala, sportske opreme, sportskih odličja, lopte i troškove goriva i energije  u iznosu od 10.627 hiljada dinara. </a:t>
            </a:r>
          </a:p>
          <a:p>
            <a:pPr marL="0" indent="0">
              <a:buNone/>
            </a:pPr>
            <a:endParaRPr lang="sr-Latn-RS" sz="1600" dirty="0" smtClean="0"/>
          </a:p>
          <a:p>
            <a:pPr algn="just"/>
            <a:r>
              <a:rPr lang="sr-Latn-RS" sz="1600" b="1" i="1" dirty="0" smtClean="0"/>
              <a:t>Troškovi zarada, naknada zarada i ostali lični rashodi </a:t>
            </a:r>
            <a:r>
              <a:rPr lang="sr-Latn-RS" sz="1600" dirty="0" smtClean="0"/>
              <a:t>u iznosu od 113.315 hiljada dinara su veći  u odnosu na prethodnu godinu za 35,07% i obuhvataju troškove zarada, troškove po ugovoru o delu, autorskim ugovorima, nagrade za afirmaciju sporta, nagrade sportistima i sportskim stručnjacima, troškove smeštaja na službenom putu, naknade drugim fizičkim licima za sl. put u inostranstvo. </a:t>
            </a:r>
          </a:p>
          <a:p>
            <a:pPr marL="0" indent="0">
              <a:buNone/>
            </a:pPr>
            <a:endParaRPr lang="sr-Latn-RS" sz="1600" dirty="0" smtClean="0"/>
          </a:p>
          <a:p>
            <a:pPr algn="just"/>
            <a:r>
              <a:rPr lang="sr-Latn-RS" sz="1600" b="1" i="1" dirty="0" smtClean="0"/>
              <a:t>Troškovi proizvodnih usluga</a:t>
            </a:r>
            <a:r>
              <a:rPr lang="sr-Latn-RS" sz="1600" i="1" dirty="0" smtClean="0"/>
              <a:t> </a:t>
            </a:r>
            <a:r>
              <a:rPr lang="sr-Latn-RS" sz="1600" dirty="0" smtClean="0"/>
              <a:t>u iznosu od 69.738 su manji su u odnosu na prethodnu godinu za 17,89 %i obuhvataju troškove avio prevoza, telefonije, poštarine, taxi, rent a car, parking i internet, troškovi zakupnina za poslovni i skladišni prostor, troškove zakupa sala za utakmice i trening, troškovi štamparskih usluga. </a:t>
            </a:r>
          </a:p>
          <a:p>
            <a:pPr algn="just"/>
            <a:endParaRPr lang="sr-Latn-RS" sz="1600" dirty="0" smtClean="0"/>
          </a:p>
          <a:p>
            <a:pPr algn="just"/>
            <a:r>
              <a:rPr lang="sr-Latn-RS" sz="1600" b="1" i="1" dirty="0" smtClean="0"/>
              <a:t>Nematerijalni troškovi </a:t>
            </a:r>
            <a:r>
              <a:rPr lang="sr-Latn-RS" sz="1600" dirty="0" smtClean="0"/>
              <a:t>u iznosu od 20.912 hiljada dinara su manji su u odnosu na prethodnu godinu za 25,32% i obuhvataju troškove reprezentacije,  platnog prometa, članarina, revizije i advokatskih usluga, zdravstvenih usluga, stručnog osposobljavanja, održavanje sajta i izmene na programima računara, troškove marketinga, intelektualnih usluga, čišćenje prostorija, prodaje sportskih ulaznica, obezbeđenja, španovanja, troškovi poreza, takse i sudski troškovi, troškovi ulaznica za sportske manifestacije, troškovi viza. </a:t>
            </a:r>
            <a:endParaRPr lang="sr-Latn-RS" sz="1600" dirty="0"/>
          </a:p>
        </p:txBody>
      </p:sp>
    </p:spTree>
    <p:extLst>
      <p:ext uri="{BB962C8B-B14F-4D97-AF65-F5344CB8AC3E}">
        <p14:creationId xmlns:p14="http://schemas.microsoft.com/office/powerpoint/2010/main" val="960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790" y="0"/>
            <a:ext cx="10515600" cy="1325563"/>
          </a:xfrm>
        </p:spPr>
        <p:txBody>
          <a:bodyPr>
            <a:normAutofit/>
          </a:bodyPr>
          <a:lstStyle/>
          <a:p>
            <a:r>
              <a:rPr lang="sr-Latn-RS" sz="3600" b="1" dirty="0">
                <a:latin typeface="Vijaya" pitchFamily="34" charset="0"/>
                <a:cs typeface="Vijaya" pitchFamily="34" charset="0"/>
              </a:rPr>
              <a:t>POSLOVNI </a:t>
            </a:r>
            <a:r>
              <a:rPr lang="sr-Latn-RS" sz="3600" b="1" dirty="0" smtClean="0">
                <a:latin typeface="Vijaya" pitchFamily="34" charset="0"/>
                <a:cs typeface="Vijaya" pitchFamily="34" charset="0"/>
              </a:rPr>
              <a:t>REZULTAT</a:t>
            </a:r>
            <a:endParaRPr lang="sr-Latn-RS" sz="3600" dirty="0"/>
          </a:p>
        </p:txBody>
      </p:sp>
      <p:sp>
        <p:nvSpPr>
          <p:cNvPr id="3" name="Content Placeholder 2"/>
          <p:cNvSpPr>
            <a:spLocks noGrp="1"/>
          </p:cNvSpPr>
          <p:nvPr>
            <p:ph idx="1"/>
          </p:nvPr>
        </p:nvSpPr>
        <p:spPr/>
        <p:txBody>
          <a:bodyPr/>
          <a:lstStyle/>
          <a:p>
            <a:pPr marL="0" indent="0">
              <a:buNone/>
            </a:pPr>
            <a:endParaRPr lang="sr-Latn-RS" dirty="0" smtClean="0"/>
          </a:p>
          <a:p>
            <a:pPr marL="0" indent="0">
              <a:buNone/>
            </a:pPr>
            <a:endParaRPr lang="sr-Latn-RS" dirty="0" smtClean="0"/>
          </a:p>
          <a:p>
            <a:r>
              <a:rPr lang="sr-Latn-RS" b="1" dirty="0" smtClean="0"/>
              <a:t>Poslovni</a:t>
            </a:r>
            <a:r>
              <a:rPr lang="sr-Latn-RS" dirty="0" smtClean="0"/>
              <a:t> </a:t>
            </a:r>
            <a:r>
              <a:rPr lang="sr-Latn-RS" i="1" dirty="0" smtClean="0"/>
              <a:t>dobitak</a:t>
            </a:r>
            <a:r>
              <a:rPr lang="sr-Latn-RS" dirty="0" smtClean="0"/>
              <a:t> za 2017. godinu je 3.464 hiljada dinara .</a:t>
            </a:r>
          </a:p>
          <a:p>
            <a:pPr marL="0" indent="0">
              <a:buNone/>
            </a:pPr>
            <a:endParaRPr lang="sr-Latn-RS" dirty="0" smtClean="0"/>
          </a:p>
          <a:p>
            <a:r>
              <a:rPr lang="sr-Latn-RS" dirty="0" smtClean="0"/>
              <a:t>2016. godine ostvaren je </a:t>
            </a:r>
            <a:r>
              <a:rPr lang="sr-Latn-RS" b="1" dirty="0" smtClean="0"/>
              <a:t>poslovni</a:t>
            </a:r>
            <a:r>
              <a:rPr lang="sr-Latn-RS" dirty="0" smtClean="0"/>
              <a:t> </a:t>
            </a:r>
            <a:r>
              <a:rPr lang="sr-Latn-RS" i="1" dirty="0" smtClean="0"/>
              <a:t>gubitak</a:t>
            </a:r>
            <a:r>
              <a:rPr lang="sr-Latn-RS" dirty="0" smtClean="0"/>
              <a:t> koji je iznosio 4.527 hiljada dinara.</a:t>
            </a:r>
            <a:endParaRPr lang="sr-Latn-RS" dirty="0"/>
          </a:p>
        </p:txBody>
      </p:sp>
    </p:spTree>
    <p:extLst>
      <p:ext uri="{BB962C8B-B14F-4D97-AF65-F5344CB8AC3E}">
        <p14:creationId xmlns:p14="http://schemas.microsoft.com/office/powerpoint/2010/main" val="379253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b="1" dirty="0" smtClean="0">
                <a:latin typeface="Vijaya"/>
              </a:rPr>
              <a:t>FINANSIJSKI PRIHODI I RASHODI </a:t>
            </a:r>
            <a:br>
              <a:rPr lang="sr-Latn-RS" sz="3600" b="1" dirty="0" smtClean="0">
                <a:latin typeface="Vijaya"/>
              </a:rPr>
            </a:br>
            <a:r>
              <a:rPr lang="sr-Latn-RS" sz="3600" b="1" dirty="0" smtClean="0">
                <a:latin typeface="Vijaya"/>
              </a:rPr>
              <a:t>I GUBITAK IZ FINANSIRANJA</a:t>
            </a:r>
            <a:endParaRPr lang="sr-Latn-RS" sz="3600" b="1" dirty="0">
              <a:latin typeface="Vijaya"/>
            </a:endParaRPr>
          </a:p>
        </p:txBody>
      </p:sp>
      <p:graphicFrame>
        <p:nvGraphicFramePr>
          <p:cNvPr id="3" name="Table 2"/>
          <p:cNvGraphicFramePr>
            <a:graphicFrameLocks noGrp="1"/>
          </p:cNvGraphicFramePr>
          <p:nvPr>
            <p:extLst>
              <p:ext uri="{D42A27DB-BD31-4B8C-83A1-F6EECF244321}">
                <p14:modId xmlns:p14="http://schemas.microsoft.com/office/powerpoint/2010/main" val="1310374959"/>
              </p:ext>
            </p:extLst>
          </p:nvPr>
        </p:nvGraphicFramePr>
        <p:xfrm>
          <a:off x="1485900" y="1951566"/>
          <a:ext cx="8127999" cy="4043680"/>
        </p:xfrm>
        <a:graphic>
          <a:graphicData uri="http://schemas.openxmlformats.org/drawingml/2006/table">
            <a:tbl>
              <a:tblPr firstRow="1" bandRow="1">
                <a:tableStyleId>{17292A2E-F333-43FB-9621-5CBBE7FDCDCB}</a:tableStyleId>
              </a:tblPr>
              <a:tblGrid>
                <a:gridCol w="2709333"/>
                <a:gridCol w="2709333"/>
                <a:gridCol w="2709333"/>
              </a:tblGrid>
              <a:tr h="370840">
                <a:tc>
                  <a:txBody>
                    <a:bodyPr/>
                    <a:lstStyle/>
                    <a:p>
                      <a:endParaRPr lang="sr-Latn-RS" dirty="0"/>
                    </a:p>
                  </a:txBody>
                  <a:tcPr/>
                </a:tc>
                <a:tc>
                  <a:txBody>
                    <a:bodyPr/>
                    <a:lstStyle/>
                    <a:p>
                      <a:pPr algn="r"/>
                      <a:r>
                        <a:rPr lang="sr-Latn-RS" dirty="0" smtClean="0"/>
                        <a:t>2017</a:t>
                      </a:r>
                      <a:endParaRPr lang="sr-Latn-RS" dirty="0"/>
                    </a:p>
                  </a:txBody>
                  <a:tcPr/>
                </a:tc>
                <a:tc>
                  <a:txBody>
                    <a:bodyPr/>
                    <a:lstStyle/>
                    <a:p>
                      <a:pPr algn="r"/>
                      <a:r>
                        <a:rPr lang="sr-Latn-RS" dirty="0" smtClean="0"/>
                        <a:t>2016</a:t>
                      </a:r>
                      <a:endParaRPr lang="sr-Latn-RS" dirty="0"/>
                    </a:p>
                  </a:txBody>
                  <a:tcPr/>
                </a:tc>
              </a:tr>
              <a:tr h="370840">
                <a:tc>
                  <a:txBody>
                    <a:bodyPr/>
                    <a:lstStyle/>
                    <a:p>
                      <a:r>
                        <a:rPr lang="sr-Latn-RS" b="1" dirty="0" smtClean="0"/>
                        <a:t>UKUPNO FINANSIJSKI PRIHODI</a:t>
                      </a:r>
                      <a:endParaRPr lang="sr-Latn-RS" b="1" dirty="0"/>
                    </a:p>
                  </a:txBody>
                  <a:tcPr/>
                </a:tc>
                <a:tc>
                  <a:txBody>
                    <a:bodyPr/>
                    <a:lstStyle/>
                    <a:p>
                      <a:pPr algn="r"/>
                      <a:r>
                        <a:rPr lang="sr-Latn-RS" b="1" dirty="0" smtClean="0"/>
                        <a:t>69</a:t>
                      </a:r>
                      <a:endParaRPr lang="sr-Latn-RS" b="1" dirty="0"/>
                    </a:p>
                  </a:txBody>
                  <a:tcPr/>
                </a:tc>
                <a:tc>
                  <a:txBody>
                    <a:bodyPr/>
                    <a:lstStyle/>
                    <a:p>
                      <a:pPr algn="r"/>
                      <a:r>
                        <a:rPr lang="sr-Latn-RS" b="1" dirty="0" smtClean="0"/>
                        <a:t>112</a:t>
                      </a:r>
                      <a:endParaRPr lang="sr-Latn-RS" b="1" dirty="0"/>
                    </a:p>
                  </a:txBody>
                  <a:tcPr/>
                </a:tc>
              </a:tr>
              <a:tr h="370840">
                <a:tc>
                  <a:txBody>
                    <a:bodyPr/>
                    <a:lstStyle/>
                    <a:p>
                      <a:r>
                        <a:rPr lang="sr-Latn-RS" dirty="0" smtClean="0"/>
                        <a:t>POZITIVNE KURSNE RAZLIKE</a:t>
                      </a:r>
                      <a:endParaRPr lang="sr-Latn-RS" dirty="0"/>
                    </a:p>
                  </a:txBody>
                  <a:tcPr/>
                </a:tc>
                <a:tc>
                  <a:txBody>
                    <a:bodyPr/>
                    <a:lstStyle/>
                    <a:p>
                      <a:pPr algn="r"/>
                      <a:r>
                        <a:rPr lang="sr-Latn-RS" dirty="0" smtClean="0"/>
                        <a:t>69</a:t>
                      </a:r>
                      <a:endParaRPr lang="sr-Latn-RS" dirty="0"/>
                    </a:p>
                  </a:txBody>
                  <a:tcPr/>
                </a:tc>
                <a:tc>
                  <a:txBody>
                    <a:bodyPr/>
                    <a:lstStyle/>
                    <a:p>
                      <a:pPr algn="r"/>
                      <a:r>
                        <a:rPr lang="sr-Latn-RS" dirty="0" smtClean="0"/>
                        <a:t>112</a:t>
                      </a:r>
                      <a:endParaRPr lang="sr-Latn-RS" dirty="0"/>
                    </a:p>
                  </a:txBody>
                  <a:tcPr/>
                </a:tc>
              </a:tr>
              <a:tr h="370840">
                <a:tc>
                  <a:txBody>
                    <a:bodyPr/>
                    <a:lstStyle/>
                    <a:p>
                      <a:r>
                        <a:rPr lang="sr-Latn-RS" b="1" dirty="0" smtClean="0"/>
                        <a:t>UKUPNO FINANSIJSKI RASHODI</a:t>
                      </a:r>
                      <a:endParaRPr lang="sr-Latn-RS" b="1" dirty="0"/>
                    </a:p>
                  </a:txBody>
                  <a:tcPr/>
                </a:tc>
                <a:tc>
                  <a:txBody>
                    <a:bodyPr/>
                    <a:lstStyle/>
                    <a:p>
                      <a:pPr algn="r"/>
                      <a:r>
                        <a:rPr lang="sr-Latn-RS" b="1" dirty="0" smtClean="0"/>
                        <a:t>1.114</a:t>
                      </a:r>
                      <a:endParaRPr lang="sr-Latn-RS" b="1" dirty="0"/>
                    </a:p>
                  </a:txBody>
                  <a:tcPr/>
                </a:tc>
                <a:tc>
                  <a:txBody>
                    <a:bodyPr/>
                    <a:lstStyle/>
                    <a:p>
                      <a:pPr algn="r"/>
                      <a:r>
                        <a:rPr lang="sr-Latn-RS" b="1" dirty="0" smtClean="0"/>
                        <a:t>514</a:t>
                      </a:r>
                      <a:endParaRPr lang="sr-Latn-RS" b="1" dirty="0"/>
                    </a:p>
                  </a:txBody>
                  <a:tcPr/>
                </a:tc>
              </a:tr>
              <a:tr h="370840">
                <a:tc>
                  <a:txBody>
                    <a:bodyPr/>
                    <a:lstStyle/>
                    <a:p>
                      <a:r>
                        <a:rPr lang="sr-Latn-RS" dirty="0" smtClean="0"/>
                        <a:t>RASHODI KAMATA</a:t>
                      </a:r>
                      <a:endParaRPr lang="sr-Latn-RS" dirty="0"/>
                    </a:p>
                  </a:txBody>
                  <a:tcPr/>
                </a:tc>
                <a:tc>
                  <a:txBody>
                    <a:bodyPr/>
                    <a:lstStyle/>
                    <a:p>
                      <a:pPr algn="r"/>
                      <a:r>
                        <a:rPr lang="sr-Latn-RS" dirty="0" smtClean="0"/>
                        <a:t>189</a:t>
                      </a:r>
                      <a:endParaRPr lang="sr-Latn-RS" dirty="0"/>
                    </a:p>
                  </a:txBody>
                  <a:tcPr/>
                </a:tc>
                <a:tc>
                  <a:txBody>
                    <a:bodyPr/>
                    <a:lstStyle/>
                    <a:p>
                      <a:pPr algn="r"/>
                      <a:r>
                        <a:rPr lang="sr-Latn-RS" dirty="0" smtClean="0"/>
                        <a:t>47</a:t>
                      </a:r>
                      <a:endParaRPr lang="sr-Latn-RS" dirty="0"/>
                    </a:p>
                  </a:txBody>
                  <a:tcPr/>
                </a:tc>
              </a:tr>
              <a:tr h="370840">
                <a:tc>
                  <a:txBody>
                    <a:bodyPr/>
                    <a:lstStyle/>
                    <a:p>
                      <a:r>
                        <a:rPr lang="sr-Latn-RS" dirty="0" smtClean="0"/>
                        <a:t>NEGATIVNE KURSNE RAZLIKE</a:t>
                      </a:r>
                      <a:endParaRPr lang="sr-Latn-RS" dirty="0"/>
                    </a:p>
                  </a:txBody>
                  <a:tcPr/>
                </a:tc>
                <a:tc>
                  <a:txBody>
                    <a:bodyPr/>
                    <a:lstStyle/>
                    <a:p>
                      <a:pPr algn="r"/>
                      <a:r>
                        <a:rPr lang="sr-Latn-RS" dirty="0" smtClean="0"/>
                        <a:t>925</a:t>
                      </a:r>
                      <a:endParaRPr lang="sr-Latn-RS" dirty="0"/>
                    </a:p>
                  </a:txBody>
                  <a:tcPr/>
                </a:tc>
                <a:tc>
                  <a:txBody>
                    <a:bodyPr/>
                    <a:lstStyle/>
                    <a:p>
                      <a:pPr algn="r"/>
                      <a:r>
                        <a:rPr lang="sr-Latn-RS" dirty="0" smtClean="0"/>
                        <a:t>467</a:t>
                      </a:r>
                      <a:endParaRPr lang="sr-Latn-RS" dirty="0"/>
                    </a:p>
                  </a:txBody>
                  <a:tcPr/>
                </a:tc>
              </a:tr>
              <a:tr h="370840">
                <a:tc>
                  <a:txBody>
                    <a:bodyPr/>
                    <a:lstStyle/>
                    <a:p>
                      <a:r>
                        <a:rPr lang="sr-Latn-RS" b="1" dirty="0" smtClean="0"/>
                        <a:t>DOBITAK IZ FINANSIRANJA</a:t>
                      </a:r>
                      <a:endParaRPr lang="sr-Latn-RS" b="1" dirty="0"/>
                    </a:p>
                  </a:txBody>
                  <a:tcPr/>
                </a:tc>
                <a:tc>
                  <a:txBody>
                    <a:bodyPr/>
                    <a:lstStyle/>
                    <a:p>
                      <a:pPr algn="r"/>
                      <a:endParaRPr lang="sr-Latn-RS" b="1" dirty="0"/>
                    </a:p>
                  </a:txBody>
                  <a:tcPr/>
                </a:tc>
                <a:tc>
                  <a:txBody>
                    <a:bodyPr/>
                    <a:lstStyle/>
                    <a:p>
                      <a:pPr algn="r"/>
                      <a:endParaRPr lang="sr-Latn-RS" b="1" dirty="0"/>
                    </a:p>
                  </a:txBody>
                  <a:tcPr/>
                </a:tc>
              </a:tr>
              <a:tr h="370840">
                <a:tc>
                  <a:txBody>
                    <a:bodyPr/>
                    <a:lstStyle/>
                    <a:p>
                      <a:r>
                        <a:rPr lang="sr-Latn-RS" b="1" dirty="0" smtClean="0"/>
                        <a:t>GUBITAK IZ FINANSIRANJA</a:t>
                      </a:r>
                      <a:endParaRPr lang="sr-Latn-RS" b="1" dirty="0"/>
                    </a:p>
                  </a:txBody>
                  <a:tcPr/>
                </a:tc>
                <a:tc>
                  <a:txBody>
                    <a:bodyPr/>
                    <a:lstStyle/>
                    <a:p>
                      <a:pPr algn="r"/>
                      <a:r>
                        <a:rPr lang="sr-Latn-RS" b="1" dirty="0" smtClean="0"/>
                        <a:t>1.045</a:t>
                      </a:r>
                      <a:endParaRPr lang="sr-Latn-RS" b="1" dirty="0"/>
                    </a:p>
                  </a:txBody>
                  <a:tcPr/>
                </a:tc>
                <a:tc>
                  <a:txBody>
                    <a:bodyPr/>
                    <a:lstStyle/>
                    <a:p>
                      <a:pPr algn="r"/>
                      <a:r>
                        <a:rPr lang="sr-Latn-RS" b="1" dirty="0" smtClean="0"/>
                        <a:t>402</a:t>
                      </a:r>
                      <a:endParaRPr lang="sr-Latn-RS" b="1" dirty="0"/>
                    </a:p>
                  </a:txBody>
                  <a:tcPr/>
                </a:tc>
              </a:tr>
            </a:tbl>
          </a:graphicData>
        </a:graphic>
      </p:graphicFrame>
    </p:spTree>
    <p:extLst>
      <p:ext uri="{BB962C8B-B14F-4D97-AF65-F5344CB8AC3E}">
        <p14:creationId xmlns:p14="http://schemas.microsoft.com/office/powerpoint/2010/main" val="190818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353695"/>
            <a:ext cx="10515600" cy="1325563"/>
          </a:xfrm>
        </p:spPr>
        <p:txBody>
          <a:bodyPr>
            <a:normAutofit/>
          </a:bodyPr>
          <a:lstStyle/>
          <a:p>
            <a:r>
              <a:rPr lang="sr-Latn-RS" sz="3600" b="1" dirty="0" smtClean="0">
                <a:latin typeface="Vijaya" pitchFamily="34" charset="0"/>
                <a:cs typeface="Vijaya" pitchFamily="34" charset="0"/>
              </a:rPr>
              <a:t>OSTALI PRIHODI 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3386296193"/>
              </p:ext>
            </p:extLst>
          </p:nvPr>
        </p:nvGraphicFramePr>
        <p:xfrm>
          <a:off x="994410" y="1678516"/>
          <a:ext cx="8926830" cy="1807634"/>
        </p:xfrm>
        <a:graphic>
          <a:graphicData uri="http://schemas.openxmlformats.org/drawingml/2006/table">
            <a:tbl>
              <a:tblPr firstRow="1" bandRow="1">
                <a:tableStyleId>{17292A2E-F333-43FB-9621-5CBBE7FDCDCB}</a:tableStyleId>
              </a:tblPr>
              <a:tblGrid>
                <a:gridCol w="3566160"/>
                <a:gridCol w="2846070"/>
                <a:gridCol w="2514600"/>
              </a:tblGrid>
              <a:tr h="370840">
                <a:tc>
                  <a:txBody>
                    <a:bodyPr/>
                    <a:lstStyle/>
                    <a:p>
                      <a:endParaRPr lang="sr-Latn-RS" dirty="0"/>
                    </a:p>
                  </a:txBody>
                  <a:tcPr/>
                </a:tc>
                <a:tc>
                  <a:txBody>
                    <a:bodyPr/>
                    <a:lstStyle/>
                    <a:p>
                      <a:pPr algn="ctr"/>
                      <a:r>
                        <a:rPr lang="sr-Latn-RS" b="1" dirty="0" smtClean="0"/>
                        <a:t>2017</a:t>
                      </a:r>
                      <a:endParaRPr lang="sr-Latn-RS" b="1" dirty="0"/>
                    </a:p>
                  </a:txBody>
                  <a:tcPr/>
                </a:tc>
                <a:tc>
                  <a:txBody>
                    <a:bodyPr/>
                    <a:lstStyle/>
                    <a:p>
                      <a:pPr algn="ctr"/>
                      <a:r>
                        <a:rPr lang="sr-Latn-RS" b="1" dirty="0" smtClean="0"/>
                        <a:t>2016</a:t>
                      </a:r>
                      <a:endParaRPr lang="sr-Latn-RS" b="1" dirty="0"/>
                    </a:p>
                  </a:txBody>
                  <a:tcPr/>
                </a:tc>
              </a:tr>
              <a:tr h="693844">
                <a:tc>
                  <a:txBody>
                    <a:bodyPr/>
                    <a:lstStyle/>
                    <a:p>
                      <a:pPr algn="ctr"/>
                      <a:r>
                        <a:rPr lang="sr-Latn-RS" b="1" dirty="0" smtClean="0"/>
                        <a:t>OSTALI PRIHODI</a:t>
                      </a:r>
                      <a:endParaRPr lang="sr-Latn-RS" b="1" dirty="0"/>
                    </a:p>
                  </a:txBody>
                  <a:tcPr anchor="ctr"/>
                </a:tc>
                <a:tc>
                  <a:txBody>
                    <a:bodyPr/>
                    <a:lstStyle/>
                    <a:p>
                      <a:pPr algn="ctr"/>
                      <a:r>
                        <a:rPr lang="sr-Latn-RS" b="1" dirty="0" smtClean="0"/>
                        <a:t>2.990</a:t>
                      </a:r>
                      <a:endParaRPr lang="sr-Latn-RS" b="1" dirty="0"/>
                    </a:p>
                  </a:txBody>
                  <a:tcPr anchor="ctr"/>
                </a:tc>
                <a:tc>
                  <a:txBody>
                    <a:bodyPr/>
                    <a:lstStyle/>
                    <a:p>
                      <a:pPr algn="ctr"/>
                      <a:r>
                        <a:rPr lang="sr-Latn-RS" b="1" dirty="0" smtClean="0"/>
                        <a:t>470</a:t>
                      </a:r>
                      <a:endParaRPr lang="sr-Latn-RS" b="1" dirty="0"/>
                    </a:p>
                  </a:txBody>
                  <a:tcPr anchor="ctr"/>
                </a:tc>
              </a:tr>
              <a:tr h="742950">
                <a:tc>
                  <a:txBody>
                    <a:bodyPr/>
                    <a:lstStyle/>
                    <a:p>
                      <a:pPr algn="ctr"/>
                      <a:r>
                        <a:rPr lang="sr-Latn-RS" b="1" dirty="0" smtClean="0"/>
                        <a:t>OSTALI RASHODI</a:t>
                      </a:r>
                      <a:endParaRPr lang="sr-Latn-RS" b="1" dirty="0"/>
                    </a:p>
                  </a:txBody>
                  <a:tcPr anchor="ctr"/>
                </a:tc>
                <a:tc>
                  <a:txBody>
                    <a:bodyPr/>
                    <a:lstStyle/>
                    <a:p>
                      <a:pPr algn="ctr"/>
                      <a:r>
                        <a:rPr lang="sr-Latn-RS" b="1" dirty="0" smtClean="0"/>
                        <a:t>1.554</a:t>
                      </a:r>
                      <a:endParaRPr lang="sr-Latn-RS" b="1" dirty="0"/>
                    </a:p>
                  </a:txBody>
                  <a:tcPr anchor="ctr"/>
                </a:tc>
                <a:tc>
                  <a:txBody>
                    <a:bodyPr/>
                    <a:lstStyle/>
                    <a:p>
                      <a:pPr algn="ctr"/>
                      <a:r>
                        <a:rPr lang="sr-Latn-RS" b="1" dirty="0" smtClean="0"/>
                        <a:t>1.546</a:t>
                      </a:r>
                      <a:endParaRPr lang="sr-Latn-RS" b="1" dirty="0"/>
                    </a:p>
                  </a:txBody>
                  <a:tcPr anchor="ctr"/>
                </a:tc>
              </a:tr>
            </a:tbl>
          </a:graphicData>
        </a:graphic>
      </p:graphicFrame>
      <p:sp>
        <p:nvSpPr>
          <p:cNvPr id="4" name="Rectangle 3"/>
          <p:cNvSpPr/>
          <p:nvPr/>
        </p:nvSpPr>
        <p:spPr>
          <a:xfrm>
            <a:off x="628650" y="4068009"/>
            <a:ext cx="10332720" cy="2031325"/>
          </a:xfrm>
          <a:prstGeom prst="rect">
            <a:avLst/>
          </a:prstGeom>
        </p:spPr>
        <p:txBody>
          <a:bodyPr wrap="square">
            <a:spAutoFit/>
          </a:bodyPr>
          <a:lstStyle/>
          <a:p>
            <a:pPr marL="285750" indent="-285750" algn="just">
              <a:buFont typeface="Arial" panose="020B0604020202020204" pitchFamily="34" charset="0"/>
              <a:buChar char="•"/>
            </a:pPr>
            <a:r>
              <a:rPr lang="sr-Latn-RS" b="1" dirty="0"/>
              <a:t>Ostali prihodi </a:t>
            </a:r>
            <a:r>
              <a:rPr lang="sr-Latn-RS" dirty="0"/>
              <a:t>u iznosu od 2.990 hiljada odnose se na prihode od smanjenja obaveza u iznosu od 2.941 hiljada i prihode od refundacija  49 hiljada</a:t>
            </a:r>
            <a:r>
              <a:rPr lang="sr-Latn-RS" dirty="0" smtClean="0"/>
              <a:t>.</a:t>
            </a:r>
          </a:p>
          <a:p>
            <a:pPr algn="just"/>
            <a:endParaRPr lang="sr-Latn-RS" dirty="0"/>
          </a:p>
          <a:p>
            <a:pPr marL="285750" indent="-285750" algn="just">
              <a:buFont typeface="Arial" panose="020B0604020202020204" pitchFamily="34" charset="0"/>
              <a:buChar char="•"/>
            </a:pPr>
            <a:r>
              <a:rPr lang="sr-Latn-RS" b="1" dirty="0"/>
              <a:t>Ostali rashodi </a:t>
            </a:r>
            <a:r>
              <a:rPr lang="sr-Latn-RS" dirty="0"/>
              <a:t>u iznosu od 1.554 hiljada dinara odnose se na otpis deviznih akontacija (18 hiljada dinara), izdaci za humanitarne akcije (200 hiljada dinara Crveni krst Niš), rashodi iz ranijih godina (184 hiljada dinara), otpis osnovnih sredstava (165 hiljada) i umanjenje vrednosti zaliha reketa, teniskih loptica i mrežica u iznosu od 987 hiljadu dinara.</a:t>
            </a:r>
          </a:p>
        </p:txBody>
      </p:sp>
    </p:spTree>
    <p:extLst>
      <p:ext uri="{BB962C8B-B14F-4D97-AF65-F5344CB8AC3E}">
        <p14:creationId xmlns:p14="http://schemas.microsoft.com/office/powerpoint/2010/main" val="23460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600" b="1" dirty="0" smtClean="0">
                <a:latin typeface="Vijaya" pitchFamily="34" charset="0"/>
                <a:cs typeface="Vijaya" pitchFamily="34" charset="0"/>
              </a:rPr>
              <a:t>FINANSIJSKI REZULTAT</a:t>
            </a:r>
            <a:endParaRPr lang="sr-Latn-R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6896777"/>
              </p:ext>
            </p:extLst>
          </p:nvPr>
        </p:nvGraphicFramePr>
        <p:xfrm>
          <a:off x="838200" y="1825625"/>
          <a:ext cx="10515600" cy="4287520"/>
        </p:xfrm>
        <a:graphic>
          <a:graphicData uri="http://schemas.openxmlformats.org/drawingml/2006/table">
            <a:tbl>
              <a:tblPr firstRow="1" bandRow="1">
                <a:tableStyleId>{17292A2E-F333-43FB-9621-5CBBE7FDCDCB}</a:tableStyleId>
              </a:tblPr>
              <a:tblGrid>
                <a:gridCol w="3505200"/>
                <a:gridCol w="3505200"/>
                <a:gridCol w="3505200"/>
              </a:tblGrid>
              <a:tr h="370840">
                <a:tc>
                  <a:txBody>
                    <a:bodyPr/>
                    <a:lstStyle/>
                    <a:p>
                      <a:endParaRPr lang="sr-Latn-RS" sz="1400" dirty="0"/>
                    </a:p>
                  </a:txBody>
                  <a:tcPr/>
                </a:tc>
                <a:tc>
                  <a:txBody>
                    <a:bodyPr/>
                    <a:lstStyle/>
                    <a:p>
                      <a:pPr algn="r"/>
                      <a:r>
                        <a:rPr lang="sr-Latn-RS" sz="1400" dirty="0" smtClean="0"/>
                        <a:t>2017</a:t>
                      </a:r>
                      <a:endParaRPr lang="sr-Latn-RS" sz="1400" dirty="0"/>
                    </a:p>
                  </a:txBody>
                  <a:tcPr/>
                </a:tc>
                <a:tc>
                  <a:txBody>
                    <a:bodyPr/>
                    <a:lstStyle/>
                    <a:p>
                      <a:pPr algn="r"/>
                      <a:r>
                        <a:rPr lang="sr-Latn-RS" sz="1400" dirty="0" smtClean="0"/>
                        <a:t>2016</a:t>
                      </a:r>
                      <a:endParaRPr lang="sr-Latn-RS" sz="1400" dirty="0"/>
                    </a:p>
                  </a:txBody>
                  <a:tcPr/>
                </a:tc>
              </a:tr>
              <a:tr h="370840">
                <a:tc>
                  <a:txBody>
                    <a:bodyPr/>
                    <a:lstStyle/>
                    <a:p>
                      <a:r>
                        <a:rPr lang="sr-Latn-RS" sz="1400" dirty="0" smtClean="0"/>
                        <a:t>VIŠAK PRIHODA NAD RASHODIMA IZ REDOVNOG POSLOVANJA PRE OPEREZIVANJA</a:t>
                      </a:r>
                      <a:endParaRPr lang="sr-Latn-RS" sz="1400" dirty="0"/>
                    </a:p>
                  </a:txBody>
                  <a:tcPr/>
                </a:tc>
                <a:tc>
                  <a:txBody>
                    <a:bodyPr/>
                    <a:lstStyle/>
                    <a:p>
                      <a:pPr algn="r"/>
                      <a:r>
                        <a:rPr lang="sr-Latn-RS" sz="1400" dirty="0" smtClean="0"/>
                        <a:t>3.855</a:t>
                      </a:r>
                      <a:endParaRPr lang="sr-Latn-RS" sz="1400" dirty="0"/>
                    </a:p>
                  </a:txBody>
                  <a:tcPr/>
                </a:tc>
                <a:tc>
                  <a:txBody>
                    <a:bodyPr/>
                    <a:lstStyle/>
                    <a:p>
                      <a:pPr algn="r"/>
                      <a:endParaRPr lang="sr-Latn-RS" sz="1400" dirty="0"/>
                    </a:p>
                  </a:txBody>
                  <a:tcPr/>
                </a:tc>
              </a:tr>
              <a:tr h="370840">
                <a:tc>
                  <a:txBody>
                    <a:bodyPr/>
                    <a:lstStyle/>
                    <a:p>
                      <a:r>
                        <a:rPr lang="sr-Latn-RS" sz="1400" dirty="0" smtClean="0"/>
                        <a:t>VIŠAK RASHODA NAD PRIHODIMA IZ REDOVNOG POSLOVANJA PRE OPEREZIVANJA</a:t>
                      </a:r>
                      <a:endParaRPr lang="sr-Latn-RS" sz="1400" dirty="0"/>
                    </a:p>
                  </a:txBody>
                  <a:tcPr/>
                </a:tc>
                <a:tc>
                  <a:txBody>
                    <a:bodyPr/>
                    <a:lstStyle/>
                    <a:p>
                      <a:pPr algn="r"/>
                      <a:endParaRPr lang="sr-Latn-RS" sz="1400" dirty="0"/>
                    </a:p>
                  </a:txBody>
                  <a:tcPr/>
                </a:tc>
                <a:tc>
                  <a:txBody>
                    <a:bodyPr/>
                    <a:lstStyle/>
                    <a:p>
                      <a:pPr algn="r"/>
                      <a:r>
                        <a:rPr lang="sr-Latn-RS" sz="1400" dirty="0" smtClean="0"/>
                        <a:t>6.005</a:t>
                      </a:r>
                      <a:endParaRPr lang="sr-Latn-RS" sz="1400" dirty="0"/>
                    </a:p>
                  </a:txBody>
                  <a:tcPr/>
                </a:tc>
              </a:tr>
              <a:tr h="370840">
                <a:tc>
                  <a:txBody>
                    <a:bodyPr/>
                    <a:lstStyle/>
                    <a:p>
                      <a:r>
                        <a:rPr lang="sr-Latn-RS" sz="1400" dirty="0" smtClean="0"/>
                        <a:t>VIŠAK PRIHODA NAD RASHODIMA,</a:t>
                      </a:r>
                      <a:r>
                        <a:rPr lang="sr-Latn-RS" sz="1400" baseline="0" dirty="0" smtClean="0"/>
                        <a:t> EFEKTI PROMENA RAČUNOVODSTVENIH POLITIKA I ISPRAVKA GREŠAKA IZ RANIJIH GODINA</a:t>
                      </a:r>
                      <a:endParaRPr lang="sr-Latn-RS" sz="1400" dirty="0"/>
                    </a:p>
                  </a:txBody>
                  <a:tcPr/>
                </a:tc>
                <a:tc>
                  <a:txBody>
                    <a:bodyPr/>
                    <a:lstStyle/>
                    <a:p>
                      <a:pPr algn="r"/>
                      <a:endParaRPr lang="sr-Latn-RS" sz="1400" dirty="0"/>
                    </a:p>
                  </a:txBody>
                  <a:tcPr/>
                </a:tc>
                <a:tc>
                  <a:txBody>
                    <a:bodyPr/>
                    <a:lstStyle/>
                    <a:p>
                      <a:pPr algn="r"/>
                      <a:endParaRPr lang="sr-Latn-RS" sz="1400" dirty="0"/>
                    </a:p>
                  </a:txBody>
                  <a:tcPr/>
                </a:tc>
              </a:tr>
              <a:tr h="370840">
                <a:tc>
                  <a:txBody>
                    <a:bodyPr/>
                    <a:lstStyle/>
                    <a:p>
                      <a:r>
                        <a:rPr lang="sr-Latn-RS" sz="1400" dirty="0" smtClean="0"/>
                        <a:t>VIŠAK PRIHODA NAD RASHODIMA PRE OPOREZIVANJA</a:t>
                      </a:r>
                      <a:endParaRPr lang="sr-Latn-RS" sz="1400" b="1" dirty="0"/>
                    </a:p>
                  </a:txBody>
                  <a:tcPr/>
                </a:tc>
                <a:tc>
                  <a:txBody>
                    <a:bodyPr/>
                    <a:lstStyle/>
                    <a:p>
                      <a:pPr algn="r"/>
                      <a:r>
                        <a:rPr lang="sr-Latn-RS" sz="1400" dirty="0" smtClean="0"/>
                        <a:t>3.855</a:t>
                      </a:r>
                      <a:endParaRPr lang="sr-Latn-RS" sz="1400" dirty="0"/>
                    </a:p>
                  </a:txBody>
                  <a:tcPr/>
                </a:tc>
                <a:tc>
                  <a:txBody>
                    <a:bodyPr/>
                    <a:lstStyle/>
                    <a:p>
                      <a:pPr algn="r"/>
                      <a:endParaRPr lang="sr-Latn-RS" sz="1400" b="1" dirty="0"/>
                    </a:p>
                  </a:txBody>
                  <a:tcPr/>
                </a:tc>
              </a:tr>
              <a:tr h="370840">
                <a:tc>
                  <a:txBody>
                    <a:bodyPr/>
                    <a:lstStyle/>
                    <a:p>
                      <a:r>
                        <a:rPr lang="sr-Latn-RS" sz="1400" dirty="0" smtClean="0"/>
                        <a:t>VIŠAK RASHODA NAD PRIHODIMA PRE OPOREZIVANJA</a:t>
                      </a:r>
                      <a:endParaRPr lang="sr-Latn-RS" sz="1400" b="1" dirty="0"/>
                    </a:p>
                  </a:txBody>
                  <a:tcPr/>
                </a:tc>
                <a:tc>
                  <a:txBody>
                    <a:bodyPr/>
                    <a:lstStyle/>
                    <a:p>
                      <a:pPr algn="r"/>
                      <a:endParaRPr lang="sr-Latn-RS" sz="1400" dirty="0"/>
                    </a:p>
                  </a:txBody>
                  <a:tcPr/>
                </a:tc>
                <a:tc>
                  <a:txBody>
                    <a:bodyPr/>
                    <a:lstStyle/>
                    <a:p>
                      <a:pPr algn="r"/>
                      <a:r>
                        <a:rPr lang="sr-Latn-RS" sz="1400" dirty="0" smtClean="0"/>
                        <a:t>6.005</a:t>
                      </a:r>
                      <a:endParaRPr lang="sr-Latn-RS" sz="1400" b="1" dirty="0"/>
                    </a:p>
                  </a:txBody>
                  <a:tcPr/>
                </a:tc>
              </a:tr>
              <a:tr h="370840">
                <a:tc>
                  <a:txBody>
                    <a:bodyPr/>
                    <a:lstStyle/>
                    <a:p>
                      <a:r>
                        <a:rPr lang="sr-Latn-RS" sz="1400" dirty="0" smtClean="0"/>
                        <a:t>PORESKI RASHOD PERIODA</a:t>
                      </a:r>
                      <a:endParaRPr lang="sr-Latn-RS" sz="1400" dirty="0"/>
                    </a:p>
                  </a:txBody>
                  <a:tcPr/>
                </a:tc>
                <a:tc>
                  <a:txBody>
                    <a:bodyPr/>
                    <a:lstStyle/>
                    <a:p>
                      <a:pPr algn="r"/>
                      <a:endParaRPr lang="sr-Latn-RS" sz="1400" dirty="0"/>
                    </a:p>
                  </a:txBody>
                  <a:tcPr/>
                </a:tc>
                <a:tc>
                  <a:txBody>
                    <a:bodyPr/>
                    <a:lstStyle/>
                    <a:p>
                      <a:pPr algn="r"/>
                      <a:endParaRPr lang="sr-Latn-RS" sz="1400" dirty="0"/>
                    </a:p>
                  </a:txBody>
                  <a:tcPr/>
                </a:tc>
              </a:tr>
              <a:tr h="370840">
                <a:tc>
                  <a:txBody>
                    <a:bodyPr/>
                    <a:lstStyle/>
                    <a:p>
                      <a:r>
                        <a:rPr lang="sr-Latn-RS" sz="1400" b="1" dirty="0" smtClean="0"/>
                        <a:t>NETO VIŠAK PRIHODA NAD RASHODIMA</a:t>
                      </a:r>
                      <a:endParaRPr lang="sr-Latn-RS" sz="1400" b="1" dirty="0"/>
                    </a:p>
                  </a:txBody>
                  <a:tcPr/>
                </a:tc>
                <a:tc>
                  <a:txBody>
                    <a:bodyPr/>
                    <a:lstStyle/>
                    <a:p>
                      <a:pPr algn="r"/>
                      <a:r>
                        <a:rPr lang="sr-Latn-RS" sz="1400" b="1" dirty="0" smtClean="0"/>
                        <a:t>3.855</a:t>
                      </a:r>
                      <a:endParaRPr lang="sr-Latn-RS" sz="1400" b="1" dirty="0"/>
                    </a:p>
                  </a:txBody>
                  <a:tcPr/>
                </a:tc>
                <a:tc>
                  <a:txBody>
                    <a:bodyPr/>
                    <a:lstStyle/>
                    <a:p>
                      <a:pPr algn="r"/>
                      <a:endParaRPr lang="sr-Latn-RS" sz="1400" b="1" dirty="0"/>
                    </a:p>
                  </a:txBody>
                  <a:tcPr/>
                </a:tc>
              </a:tr>
              <a:tr h="370840">
                <a:tc>
                  <a:txBody>
                    <a:bodyPr/>
                    <a:lstStyle/>
                    <a:p>
                      <a:r>
                        <a:rPr lang="sr-Latn-RS" sz="1400" b="1" dirty="0" smtClean="0"/>
                        <a:t>NETO VIŠAK RASHODA NAD PRIHODIMA</a:t>
                      </a:r>
                      <a:endParaRPr lang="sr-Latn-RS" sz="1400" b="1" dirty="0"/>
                    </a:p>
                  </a:txBody>
                  <a:tcPr/>
                </a:tc>
                <a:tc>
                  <a:txBody>
                    <a:bodyPr/>
                    <a:lstStyle/>
                    <a:p>
                      <a:endParaRPr lang="sr-Latn-RS" b="1" dirty="0"/>
                    </a:p>
                  </a:txBody>
                  <a:tcPr/>
                </a:tc>
                <a:tc>
                  <a:txBody>
                    <a:bodyPr/>
                    <a:lstStyle/>
                    <a:p>
                      <a:pPr algn="r"/>
                      <a:r>
                        <a:rPr lang="sr-Latn-RS" sz="1400" b="1" dirty="0" smtClean="0"/>
                        <a:t>6.005</a:t>
                      </a:r>
                      <a:endParaRPr lang="sr-Latn-RS" sz="1400" b="1" dirty="0"/>
                    </a:p>
                  </a:txBody>
                  <a:tcPr/>
                </a:tc>
              </a:tr>
            </a:tbl>
          </a:graphicData>
        </a:graphic>
      </p:graphicFrame>
    </p:spTree>
    <p:extLst>
      <p:ext uri="{BB962C8B-B14F-4D97-AF65-F5344CB8AC3E}">
        <p14:creationId xmlns:p14="http://schemas.microsoft.com/office/powerpoint/2010/main" val="1870849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3048</TotalTime>
  <Words>1273</Words>
  <Application>Microsoft Office PowerPoint</Application>
  <PresentationFormat>Custom</PresentationFormat>
  <Paragraphs>223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FINANSIJSKI IZVEŠTAJ   2017.</vt:lpstr>
      <vt:lpstr>POSLOVNI PRIHODI</vt:lpstr>
      <vt:lpstr>POSLOVNI PRIHODI</vt:lpstr>
      <vt:lpstr>POSLOVNI RASHODI</vt:lpstr>
      <vt:lpstr>POSLOVNI RASHODI</vt:lpstr>
      <vt:lpstr>POSLOVNI REZULTAT</vt:lpstr>
      <vt:lpstr>FINANSIJSKI PRIHODI I RASHODI  I GUBITAK IZ FINANSIRANJA</vt:lpstr>
      <vt:lpstr>OSTALI PRIHODI I RASHODI</vt:lpstr>
      <vt:lpstr>FINANSIJSKI REZULTAT</vt:lpstr>
      <vt:lpstr>FINANSIJSKI REZULTAT </vt:lpstr>
      <vt:lpstr>AKTIVA</vt:lpstr>
      <vt:lpstr>AKTIVA</vt:lpstr>
      <vt:lpstr>PASIVA</vt:lpstr>
      <vt:lpstr>PASIVA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Izveštaj nezavisnog revizora   za TENISKI SAVEZ SRBIJE</dc:title>
  <dc:creator>Svetlana Danilović</dc:creator>
  <cp:lastModifiedBy>OKS</cp:lastModifiedBy>
  <cp:revision>192</cp:revision>
  <cp:lastPrinted>2017-03-14T10:15:56Z</cp:lastPrinted>
  <dcterms:created xsi:type="dcterms:W3CDTF">2015-08-23T08:09:51Z</dcterms:created>
  <dcterms:modified xsi:type="dcterms:W3CDTF">2018-05-03T13:07:14Z</dcterms:modified>
</cp:coreProperties>
</file>